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709" r:id="rId3"/>
    <p:sldMasterId id="2147483712" r:id="rId4"/>
    <p:sldMasterId id="2147483722" r:id="rId5"/>
  </p:sldMasterIdLst>
  <p:notesMasterIdLst>
    <p:notesMasterId r:id="rId14"/>
  </p:notesMasterIdLst>
  <p:handoutMasterIdLst>
    <p:handoutMasterId r:id="rId15"/>
  </p:handoutMasterIdLst>
  <p:sldIdLst>
    <p:sldId id="259" r:id="rId6"/>
    <p:sldId id="333" r:id="rId7"/>
    <p:sldId id="257" r:id="rId8"/>
    <p:sldId id="274" r:id="rId9"/>
    <p:sldId id="335" r:id="rId10"/>
    <p:sldId id="336" r:id="rId11"/>
    <p:sldId id="338" r:id="rId12"/>
    <p:sldId id="339" r:id="rId1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542" autoAdjust="0"/>
    <p:restoredTop sz="68999" autoAdjust="0"/>
  </p:normalViewPr>
  <p:slideViewPr>
    <p:cSldViewPr snapToGrid="0" snapToObjects="1">
      <p:cViewPr>
        <p:scale>
          <a:sx n="66" d="100"/>
          <a:sy n="66" d="100"/>
        </p:scale>
        <p:origin x="-2832"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69" d="100"/>
          <a:sy n="69" d="100"/>
        </p:scale>
        <p:origin x="-3258"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A847F-DFE6-416D-9D88-242E279497F7}"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5FD49144-DFA3-447C-93DD-9915F1687BB4}">
      <dgm:prSet phldrT="[Text]"/>
      <dgm:spPr/>
      <dgm:t>
        <a:bodyPr/>
        <a:lstStyle/>
        <a:p>
          <a:r>
            <a:rPr lang="en-US" b="1" dirty="0" smtClean="0"/>
            <a:t>Survivorship / Quality of Life</a:t>
          </a:r>
          <a:endParaRPr lang="en-US" b="1" dirty="0"/>
        </a:p>
      </dgm:t>
    </dgm:pt>
    <dgm:pt modelId="{B4AD6718-BDBC-46D1-91AF-D1A667A1BB15}" type="parTrans" cxnId="{0B7F9982-D718-410A-90C1-90A08EF58191}">
      <dgm:prSet/>
      <dgm:spPr/>
      <dgm:t>
        <a:bodyPr/>
        <a:lstStyle/>
        <a:p>
          <a:endParaRPr lang="en-US"/>
        </a:p>
      </dgm:t>
    </dgm:pt>
    <dgm:pt modelId="{5EC5AC04-F075-4892-9677-99E120C195E9}" type="sibTrans" cxnId="{0B7F9982-D718-410A-90C1-90A08EF58191}">
      <dgm:prSet/>
      <dgm:spPr/>
      <dgm:t>
        <a:bodyPr/>
        <a:lstStyle/>
        <a:p>
          <a:endParaRPr lang="en-US"/>
        </a:p>
      </dgm:t>
    </dgm:pt>
    <dgm:pt modelId="{8C2DDFC6-861B-4F86-9948-09344C9BB0FF}">
      <dgm:prSet phldrT="[Text]"/>
      <dgm:spPr/>
      <dgm:t>
        <a:bodyPr/>
        <a:lstStyle/>
        <a:p>
          <a:r>
            <a:rPr lang="en-US" b="1" dirty="0" smtClean="0"/>
            <a:t>Lung Cancer / Tobacco</a:t>
          </a:r>
          <a:endParaRPr lang="en-US" b="1" dirty="0"/>
        </a:p>
      </dgm:t>
    </dgm:pt>
    <dgm:pt modelId="{774A6597-51C6-4063-9EB5-C8E61F43BAFC}" type="sibTrans" cxnId="{1405E0A7-14D2-4493-9E99-BD2D5BE573B5}">
      <dgm:prSet/>
      <dgm:spPr/>
      <dgm:t>
        <a:bodyPr/>
        <a:lstStyle/>
        <a:p>
          <a:endParaRPr lang="en-US"/>
        </a:p>
      </dgm:t>
    </dgm:pt>
    <dgm:pt modelId="{A5E07D87-B74F-4F2C-B245-1E89E545B057}" type="parTrans" cxnId="{1405E0A7-14D2-4493-9E99-BD2D5BE573B5}">
      <dgm:prSet/>
      <dgm:spPr/>
      <dgm:t>
        <a:bodyPr/>
        <a:lstStyle/>
        <a:p>
          <a:endParaRPr lang="en-US"/>
        </a:p>
      </dgm:t>
    </dgm:pt>
    <dgm:pt modelId="{21DC4C3F-0460-42D4-86F3-C725688DD477}">
      <dgm:prSet phldrT="[Text]"/>
      <dgm:spPr/>
      <dgm:t>
        <a:bodyPr/>
        <a:lstStyle/>
        <a:p>
          <a:r>
            <a:rPr lang="en-US" b="1" dirty="0" smtClean="0"/>
            <a:t>Research </a:t>
          </a:r>
          <a:endParaRPr lang="en-US" b="1" dirty="0"/>
        </a:p>
      </dgm:t>
    </dgm:pt>
    <dgm:pt modelId="{5D211F07-201E-4462-B2B9-7077156463F1}" type="parTrans" cxnId="{B5C3E66C-38BF-4D2D-8715-008F832BAD8D}">
      <dgm:prSet/>
      <dgm:spPr/>
      <dgm:t>
        <a:bodyPr/>
        <a:lstStyle/>
        <a:p>
          <a:endParaRPr lang="en-US"/>
        </a:p>
      </dgm:t>
    </dgm:pt>
    <dgm:pt modelId="{4BC373F1-B548-4506-8723-0D7FA126DF01}" type="sibTrans" cxnId="{B5C3E66C-38BF-4D2D-8715-008F832BAD8D}">
      <dgm:prSet/>
      <dgm:spPr/>
      <dgm:t>
        <a:bodyPr/>
        <a:lstStyle/>
        <a:p>
          <a:endParaRPr lang="en-US"/>
        </a:p>
      </dgm:t>
    </dgm:pt>
    <dgm:pt modelId="{04D6A636-35C2-4A0B-A216-780965A0C1C2}">
      <dgm:prSet phldrT="[Text]"/>
      <dgm:spPr/>
      <dgm:t>
        <a:bodyPr/>
        <a:lstStyle/>
        <a:p>
          <a:r>
            <a:rPr lang="en-US" b="1" dirty="0" smtClean="0"/>
            <a:t>Nutrition and Physical Activity </a:t>
          </a:r>
          <a:endParaRPr lang="en-US" b="1" dirty="0"/>
        </a:p>
      </dgm:t>
    </dgm:pt>
    <dgm:pt modelId="{296D5608-7460-4606-B972-9CF4B9EB2A8A}" type="parTrans" cxnId="{3214A908-6A9E-4AB8-A796-C30F2AA02973}">
      <dgm:prSet/>
      <dgm:spPr/>
      <dgm:t>
        <a:bodyPr/>
        <a:lstStyle/>
        <a:p>
          <a:endParaRPr lang="en-US"/>
        </a:p>
      </dgm:t>
    </dgm:pt>
    <dgm:pt modelId="{6316B412-A104-498C-A670-EF292B9A3B16}" type="sibTrans" cxnId="{3214A908-6A9E-4AB8-A796-C30F2AA02973}">
      <dgm:prSet/>
      <dgm:spPr/>
      <dgm:t>
        <a:bodyPr/>
        <a:lstStyle/>
        <a:p>
          <a:endParaRPr lang="en-US"/>
        </a:p>
      </dgm:t>
    </dgm:pt>
    <dgm:pt modelId="{99376277-A63F-4692-B599-892D6D147501}">
      <dgm:prSet phldrT="[Text]"/>
      <dgm:spPr/>
      <dgm:t>
        <a:bodyPr/>
        <a:lstStyle/>
        <a:p>
          <a:r>
            <a:rPr lang="en-US" b="1" dirty="0" smtClean="0"/>
            <a:t>Colorectal Cancer</a:t>
          </a:r>
          <a:endParaRPr lang="en-US" b="1" dirty="0"/>
        </a:p>
      </dgm:t>
    </dgm:pt>
    <dgm:pt modelId="{25B6D2CB-0042-4F3D-A692-9470AF8DEEC8}" type="parTrans" cxnId="{AF118D96-6B95-4293-98EC-68808EDEB4D2}">
      <dgm:prSet/>
      <dgm:spPr/>
      <dgm:t>
        <a:bodyPr/>
        <a:lstStyle/>
        <a:p>
          <a:endParaRPr lang="en-US"/>
        </a:p>
      </dgm:t>
    </dgm:pt>
    <dgm:pt modelId="{FBBECEAA-320D-4D91-AB4F-ADA8D94FD19F}" type="sibTrans" cxnId="{AF118D96-6B95-4293-98EC-68808EDEB4D2}">
      <dgm:prSet/>
      <dgm:spPr/>
      <dgm:t>
        <a:bodyPr/>
        <a:lstStyle/>
        <a:p>
          <a:endParaRPr lang="en-US"/>
        </a:p>
      </dgm:t>
    </dgm:pt>
    <dgm:pt modelId="{575B518A-2B69-4138-9D4F-779FE47BD1E8}">
      <dgm:prSet phldrT="[Text]"/>
      <dgm:spPr/>
      <dgm:t>
        <a:bodyPr/>
        <a:lstStyle/>
        <a:p>
          <a:r>
            <a:rPr lang="en-US" b="1" dirty="0" smtClean="0"/>
            <a:t>Breast Cancer </a:t>
          </a:r>
          <a:endParaRPr lang="en-US" b="1" dirty="0"/>
        </a:p>
      </dgm:t>
    </dgm:pt>
    <dgm:pt modelId="{D2C7B89D-2CE5-44A1-8933-7AA1013BEB81}" type="parTrans" cxnId="{FA691DBC-4912-4190-B16E-1CAD5EC0B1E0}">
      <dgm:prSet/>
      <dgm:spPr/>
      <dgm:t>
        <a:bodyPr/>
        <a:lstStyle/>
        <a:p>
          <a:endParaRPr lang="en-US"/>
        </a:p>
      </dgm:t>
    </dgm:pt>
    <dgm:pt modelId="{F662F12A-EDBF-4A0C-B103-734CBC89AE38}" type="sibTrans" cxnId="{FA691DBC-4912-4190-B16E-1CAD5EC0B1E0}">
      <dgm:prSet/>
      <dgm:spPr/>
      <dgm:t>
        <a:bodyPr/>
        <a:lstStyle/>
        <a:p>
          <a:endParaRPr lang="en-US"/>
        </a:p>
      </dgm:t>
    </dgm:pt>
    <dgm:pt modelId="{111C8E40-3591-40AA-B295-8884A6A8BB32}">
      <dgm:prSet phldrT="[Text]"/>
      <dgm:spPr/>
      <dgm:t>
        <a:bodyPr/>
        <a:lstStyle/>
        <a:p>
          <a:r>
            <a:rPr lang="en-US" b="1" dirty="0" smtClean="0"/>
            <a:t>Access to Care  </a:t>
          </a:r>
          <a:endParaRPr lang="en-US" b="1" dirty="0"/>
        </a:p>
      </dgm:t>
    </dgm:pt>
    <dgm:pt modelId="{5DFA6694-5128-4CF4-B5A7-1BFB06322420}" type="parTrans" cxnId="{212C5551-FD8B-4658-8C31-F93A47AFC909}">
      <dgm:prSet/>
      <dgm:spPr/>
      <dgm:t>
        <a:bodyPr/>
        <a:lstStyle/>
        <a:p>
          <a:endParaRPr lang="en-US"/>
        </a:p>
      </dgm:t>
    </dgm:pt>
    <dgm:pt modelId="{6032B9EE-7BB6-4489-A1B0-DA17AC7A3CB3}" type="sibTrans" cxnId="{212C5551-FD8B-4658-8C31-F93A47AFC909}">
      <dgm:prSet/>
      <dgm:spPr/>
      <dgm:t>
        <a:bodyPr/>
        <a:lstStyle/>
        <a:p>
          <a:endParaRPr lang="en-US"/>
        </a:p>
      </dgm:t>
    </dgm:pt>
    <dgm:pt modelId="{0523FDE7-5406-4D64-B78D-F2471D12E698}" type="pres">
      <dgm:prSet presAssocID="{CEDA847F-DFE6-416D-9D88-242E279497F7}" presName="Name0" presStyleCnt="0">
        <dgm:presLayoutVars>
          <dgm:chMax/>
          <dgm:chPref/>
          <dgm:dir/>
        </dgm:presLayoutVars>
      </dgm:prSet>
      <dgm:spPr/>
      <dgm:t>
        <a:bodyPr/>
        <a:lstStyle/>
        <a:p>
          <a:endParaRPr lang="en-US"/>
        </a:p>
      </dgm:t>
    </dgm:pt>
    <dgm:pt modelId="{8222E061-9468-4E93-A308-C1E4D8A34DEB}" type="pres">
      <dgm:prSet presAssocID="{21DC4C3F-0460-42D4-86F3-C725688DD477}" presName="composite" presStyleCnt="0">
        <dgm:presLayoutVars>
          <dgm:chMax val="1"/>
          <dgm:chPref val="1"/>
        </dgm:presLayoutVars>
      </dgm:prSet>
      <dgm:spPr/>
    </dgm:pt>
    <dgm:pt modelId="{D0944E14-90B2-419A-AD80-6254260F7059}" type="pres">
      <dgm:prSet presAssocID="{21DC4C3F-0460-42D4-86F3-C725688DD477}" presName="Accent" presStyleLbl="trAlignAcc1" presStyleIdx="0" presStyleCnt="7">
        <dgm:presLayoutVars>
          <dgm:chMax val="0"/>
          <dgm:chPref val="0"/>
        </dgm:presLayoutVars>
      </dgm:prSet>
      <dgm:spPr/>
    </dgm:pt>
    <dgm:pt modelId="{7A51F65E-BA3B-47BE-9FB6-AE7B75E25697}" type="pres">
      <dgm:prSet presAssocID="{21DC4C3F-0460-42D4-86F3-C725688DD477}" presName="Image" presStyleLbl="alignImgPlace1" presStyleIdx="0" presStyleCnt="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5D81E165-897E-484C-A866-0771AC027ACA}" type="pres">
      <dgm:prSet presAssocID="{21DC4C3F-0460-42D4-86F3-C725688DD477}" presName="ChildComposite" presStyleCnt="0"/>
      <dgm:spPr/>
    </dgm:pt>
    <dgm:pt modelId="{E869B2E4-E4D0-45DD-880F-C714EB6B3A2D}" type="pres">
      <dgm:prSet presAssocID="{21DC4C3F-0460-42D4-86F3-C725688DD477}" presName="Child" presStyleLbl="node1" presStyleIdx="0" presStyleCnt="0">
        <dgm:presLayoutVars>
          <dgm:chMax val="0"/>
          <dgm:chPref val="0"/>
          <dgm:bulletEnabled val="1"/>
        </dgm:presLayoutVars>
      </dgm:prSet>
      <dgm:spPr/>
    </dgm:pt>
    <dgm:pt modelId="{46DF9018-7EFF-47BA-B854-834E1632192D}" type="pres">
      <dgm:prSet presAssocID="{21DC4C3F-0460-42D4-86F3-C725688DD477}" presName="Parent" presStyleLbl="revTx" presStyleIdx="0" presStyleCnt="7">
        <dgm:presLayoutVars>
          <dgm:chMax val="1"/>
          <dgm:chPref val="0"/>
          <dgm:bulletEnabled val="1"/>
        </dgm:presLayoutVars>
      </dgm:prSet>
      <dgm:spPr/>
      <dgm:t>
        <a:bodyPr/>
        <a:lstStyle/>
        <a:p>
          <a:endParaRPr lang="en-US"/>
        </a:p>
      </dgm:t>
    </dgm:pt>
    <dgm:pt modelId="{68D4CF5F-FB10-48DA-A3AB-AD7CDCB29991}" type="pres">
      <dgm:prSet presAssocID="{4BC373F1-B548-4506-8723-0D7FA126DF01}" presName="sibTrans" presStyleCnt="0"/>
      <dgm:spPr/>
    </dgm:pt>
    <dgm:pt modelId="{0C9776E4-95EF-4F7D-9752-7C7FDE93E708}" type="pres">
      <dgm:prSet presAssocID="{8C2DDFC6-861B-4F86-9948-09344C9BB0FF}" presName="composite" presStyleCnt="0">
        <dgm:presLayoutVars>
          <dgm:chMax val="1"/>
          <dgm:chPref val="1"/>
        </dgm:presLayoutVars>
      </dgm:prSet>
      <dgm:spPr/>
    </dgm:pt>
    <dgm:pt modelId="{1B416D3C-4904-4506-A35F-F3D6B47CAD5A}" type="pres">
      <dgm:prSet presAssocID="{8C2DDFC6-861B-4F86-9948-09344C9BB0FF}" presName="Accent" presStyleLbl="trAlignAcc1" presStyleIdx="1" presStyleCnt="7">
        <dgm:presLayoutVars>
          <dgm:chMax val="0"/>
          <dgm:chPref val="0"/>
        </dgm:presLayoutVars>
      </dgm:prSet>
      <dgm:spPr/>
      <dgm:t>
        <a:bodyPr/>
        <a:lstStyle/>
        <a:p>
          <a:endParaRPr lang="en-US"/>
        </a:p>
      </dgm:t>
    </dgm:pt>
    <dgm:pt modelId="{B0AAF38B-A42F-41DD-BA9E-A857B96FEF0E}" type="pres">
      <dgm:prSet presAssocID="{8C2DDFC6-861B-4F86-9948-09344C9BB0FF}" presName="Image" presStyleLbl="alignImgPlace1" presStyleIdx="1" presStyleCnt="7">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FE7CEE82-4B20-4A92-91BD-450D8EF9F405}" type="pres">
      <dgm:prSet presAssocID="{8C2DDFC6-861B-4F86-9948-09344C9BB0FF}" presName="ChildComposite" presStyleCnt="0"/>
      <dgm:spPr/>
    </dgm:pt>
    <dgm:pt modelId="{B6612E80-7A02-409A-9BB4-AAD61D5B5D95}" type="pres">
      <dgm:prSet presAssocID="{8C2DDFC6-861B-4F86-9948-09344C9BB0FF}" presName="Child" presStyleLbl="node1" presStyleIdx="0" presStyleCnt="0">
        <dgm:presLayoutVars>
          <dgm:chMax val="0"/>
          <dgm:chPref val="0"/>
          <dgm:bulletEnabled val="1"/>
        </dgm:presLayoutVars>
      </dgm:prSet>
      <dgm:spPr/>
    </dgm:pt>
    <dgm:pt modelId="{3160D9F3-8CE1-4DC4-BAE2-34A2368B514C}" type="pres">
      <dgm:prSet presAssocID="{8C2DDFC6-861B-4F86-9948-09344C9BB0FF}" presName="Parent" presStyleLbl="revTx" presStyleIdx="1" presStyleCnt="7">
        <dgm:presLayoutVars>
          <dgm:chMax val="1"/>
          <dgm:chPref val="0"/>
          <dgm:bulletEnabled val="1"/>
        </dgm:presLayoutVars>
      </dgm:prSet>
      <dgm:spPr/>
      <dgm:t>
        <a:bodyPr/>
        <a:lstStyle/>
        <a:p>
          <a:endParaRPr lang="en-US"/>
        </a:p>
      </dgm:t>
    </dgm:pt>
    <dgm:pt modelId="{C9C3A35B-1566-428F-944D-D25089C417AA}" type="pres">
      <dgm:prSet presAssocID="{774A6597-51C6-4063-9EB5-C8E61F43BAFC}" presName="sibTrans" presStyleCnt="0"/>
      <dgm:spPr/>
    </dgm:pt>
    <dgm:pt modelId="{BE46E796-6F14-4FE4-A5F5-4DB8A544A0AD}" type="pres">
      <dgm:prSet presAssocID="{04D6A636-35C2-4A0B-A216-780965A0C1C2}" presName="composite" presStyleCnt="0">
        <dgm:presLayoutVars>
          <dgm:chMax val="1"/>
          <dgm:chPref val="1"/>
        </dgm:presLayoutVars>
      </dgm:prSet>
      <dgm:spPr/>
    </dgm:pt>
    <dgm:pt modelId="{62537F3E-F9D0-4F93-A4B2-539A015AB943}" type="pres">
      <dgm:prSet presAssocID="{04D6A636-35C2-4A0B-A216-780965A0C1C2}" presName="Accent" presStyleLbl="trAlignAcc1" presStyleIdx="2" presStyleCnt="7">
        <dgm:presLayoutVars>
          <dgm:chMax val="0"/>
          <dgm:chPref val="0"/>
        </dgm:presLayoutVars>
      </dgm:prSet>
      <dgm:spPr/>
    </dgm:pt>
    <dgm:pt modelId="{40265AB1-70FD-4465-A4C3-3B1D23D1BE9D}" type="pres">
      <dgm:prSet presAssocID="{04D6A636-35C2-4A0B-A216-780965A0C1C2}" presName="Image" presStyleLbl="alignImgPlace1" presStyleIdx="2" presStyleCnt="7">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BE0EACB0-4306-48CE-BD08-A6FBA4F30959}" type="pres">
      <dgm:prSet presAssocID="{04D6A636-35C2-4A0B-A216-780965A0C1C2}" presName="ChildComposite" presStyleCnt="0"/>
      <dgm:spPr/>
    </dgm:pt>
    <dgm:pt modelId="{CD5298AA-B08C-4028-9386-5EE59B17D790}" type="pres">
      <dgm:prSet presAssocID="{04D6A636-35C2-4A0B-A216-780965A0C1C2}" presName="Child" presStyleLbl="node1" presStyleIdx="0" presStyleCnt="0">
        <dgm:presLayoutVars>
          <dgm:chMax val="0"/>
          <dgm:chPref val="0"/>
          <dgm:bulletEnabled val="1"/>
        </dgm:presLayoutVars>
      </dgm:prSet>
      <dgm:spPr/>
    </dgm:pt>
    <dgm:pt modelId="{4DF42674-A6BC-4892-9E02-A65359206475}" type="pres">
      <dgm:prSet presAssocID="{04D6A636-35C2-4A0B-A216-780965A0C1C2}" presName="Parent" presStyleLbl="revTx" presStyleIdx="2" presStyleCnt="7">
        <dgm:presLayoutVars>
          <dgm:chMax val="1"/>
          <dgm:chPref val="0"/>
          <dgm:bulletEnabled val="1"/>
        </dgm:presLayoutVars>
      </dgm:prSet>
      <dgm:spPr/>
      <dgm:t>
        <a:bodyPr/>
        <a:lstStyle/>
        <a:p>
          <a:endParaRPr lang="en-US"/>
        </a:p>
      </dgm:t>
    </dgm:pt>
    <dgm:pt modelId="{44506603-C269-4E96-8ADA-9F109E48ECE8}" type="pres">
      <dgm:prSet presAssocID="{6316B412-A104-498C-A670-EF292B9A3B16}" presName="sibTrans" presStyleCnt="0"/>
      <dgm:spPr/>
    </dgm:pt>
    <dgm:pt modelId="{A7C89039-ED74-4041-B45D-46E1ACC57B92}" type="pres">
      <dgm:prSet presAssocID="{99376277-A63F-4692-B599-892D6D147501}" presName="composite" presStyleCnt="0">
        <dgm:presLayoutVars>
          <dgm:chMax val="1"/>
          <dgm:chPref val="1"/>
        </dgm:presLayoutVars>
      </dgm:prSet>
      <dgm:spPr/>
    </dgm:pt>
    <dgm:pt modelId="{3763F9D3-D01F-49B9-97C8-5362564425FE}" type="pres">
      <dgm:prSet presAssocID="{99376277-A63F-4692-B599-892D6D147501}" presName="Accent" presStyleLbl="trAlignAcc1" presStyleIdx="3" presStyleCnt="7">
        <dgm:presLayoutVars>
          <dgm:chMax val="0"/>
          <dgm:chPref val="0"/>
        </dgm:presLayoutVars>
      </dgm:prSet>
      <dgm:spPr/>
    </dgm:pt>
    <dgm:pt modelId="{DB1BDDB7-A7B3-4FE2-9000-E93C036224FC}" type="pres">
      <dgm:prSet presAssocID="{99376277-A63F-4692-B599-892D6D147501}" presName="Image" presStyleLbl="alignImgPlace1" presStyleIdx="3" presStyleCnt="7">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15E768FE-E36B-4325-B9DD-19144CA4E6EA}" type="pres">
      <dgm:prSet presAssocID="{99376277-A63F-4692-B599-892D6D147501}" presName="ChildComposite" presStyleCnt="0"/>
      <dgm:spPr/>
    </dgm:pt>
    <dgm:pt modelId="{EA1A0286-D546-4218-AE43-332FF123731D}" type="pres">
      <dgm:prSet presAssocID="{99376277-A63F-4692-B599-892D6D147501}" presName="Child" presStyleLbl="node1" presStyleIdx="0" presStyleCnt="0">
        <dgm:presLayoutVars>
          <dgm:chMax val="0"/>
          <dgm:chPref val="0"/>
          <dgm:bulletEnabled val="1"/>
        </dgm:presLayoutVars>
      </dgm:prSet>
      <dgm:spPr/>
    </dgm:pt>
    <dgm:pt modelId="{F0576A81-7B12-476F-B18F-B87BF8C367FD}" type="pres">
      <dgm:prSet presAssocID="{99376277-A63F-4692-B599-892D6D147501}" presName="Parent" presStyleLbl="revTx" presStyleIdx="3" presStyleCnt="7">
        <dgm:presLayoutVars>
          <dgm:chMax val="1"/>
          <dgm:chPref val="0"/>
          <dgm:bulletEnabled val="1"/>
        </dgm:presLayoutVars>
      </dgm:prSet>
      <dgm:spPr/>
      <dgm:t>
        <a:bodyPr/>
        <a:lstStyle/>
        <a:p>
          <a:endParaRPr lang="en-US"/>
        </a:p>
      </dgm:t>
    </dgm:pt>
    <dgm:pt modelId="{CF6D881D-9D18-43F3-9A27-E5F87C032CB7}" type="pres">
      <dgm:prSet presAssocID="{FBBECEAA-320D-4D91-AB4F-ADA8D94FD19F}" presName="sibTrans" presStyleCnt="0"/>
      <dgm:spPr/>
    </dgm:pt>
    <dgm:pt modelId="{0E469D45-C061-488D-90F6-AA5E6B3AF987}" type="pres">
      <dgm:prSet presAssocID="{575B518A-2B69-4138-9D4F-779FE47BD1E8}" presName="composite" presStyleCnt="0">
        <dgm:presLayoutVars>
          <dgm:chMax val="1"/>
          <dgm:chPref val="1"/>
        </dgm:presLayoutVars>
      </dgm:prSet>
      <dgm:spPr/>
    </dgm:pt>
    <dgm:pt modelId="{6A44A231-66A1-488A-8559-46A1C8148A1B}" type="pres">
      <dgm:prSet presAssocID="{575B518A-2B69-4138-9D4F-779FE47BD1E8}" presName="Accent" presStyleLbl="trAlignAcc1" presStyleIdx="4" presStyleCnt="7">
        <dgm:presLayoutVars>
          <dgm:chMax val="0"/>
          <dgm:chPref val="0"/>
        </dgm:presLayoutVars>
      </dgm:prSet>
      <dgm:spPr/>
    </dgm:pt>
    <dgm:pt modelId="{855BC527-88C3-4EA3-8D2E-02A888C78E3E}" type="pres">
      <dgm:prSet presAssocID="{575B518A-2B69-4138-9D4F-779FE47BD1E8}" presName="Image" presStyleLbl="alignImgPlace1" presStyleIdx="4" presStyleCnt="7">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2165F09A-0913-4B7D-8EB0-A5D30FECC9FD}" type="pres">
      <dgm:prSet presAssocID="{575B518A-2B69-4138-9D4F-779FE47BD1E8}" presName="ChildComposite" presStyleCnt="0"/>
      <dgm:spPr/>
    </dgm:pt>
    <dgm:pt modelId="{A91C7F3B-D6EC-4251-BA1C-E0C6BC6441FA}" type="pres">
      <dgm:prSet presAssocID="{575B518A-2B69-4138-9D4F-779FE47BD1E8}" presName="Child" presStyleLbl="node1" presStyleIdx="0" presStyleCnt="0">
        <dgm:presLayoutVars>
          <dgm:chMax val="0"/>
          <dgm:chPref val="0"/>
          <dgm:bulletEnabled val="1"/>
        </dgm:presLayoutVars>
      </dgm:prSet>
      <dgm:spPr/>
    </dgm:pt>
    <dgm:pt modelId="{8115CF09-B895-4556-A813-E2228AE76BA1}" type="pres">
      <dgm:prSet presAssocID="{575B518A-2B69-4138-9D4F-779FE47BD1E8}" presName="Parent" presStyleLbl="revTx" presStyleIdx="4" presStyleCnt="7">
        <dgm:presLayoutVars>
          <dgm:chMax val="1"/>
          <dgm:chPref val="0"/>
          <dgm:bulletEnabled val="1"/>
        </dgm:presLayoutVars>
      </dgm:prSet>
      <dgm:spPr/>
      <dgm:t>
        <a:bodyPr/>
        <a:lstStyle/>
        <a:p>
          <a:endParaRPr lang="en-US"/>
        </a:p>
      </dgm:t>
    </dgm:pt>
    <dgm:pt modelId="{0110F82F-42FD-446E-8F1D-1BE3A7A520D3}" type="pres">
      <dgm:prSet presAssocID="{F662F12A-EDBF-4A0C-B103-734CBC89AE38}" presName="sibTrans" presStyleCnt="0"/>
      <dgm:spPr/>
    </dgm:pt>
    <dgm:pt modelId="{A0D82006-4BEF-4DA4-BAAB-57815D74BE5E}" type="pres">
      <dgm:prSet presAssocID="{5FD49144-DFA3-447C-93DD-9915F1687BB4}" presName="composite" presStyleCnt="0">
        <dgm:presLayoutVars>
          <dgm:chMax val="1"/>
          <dgm:chPref val="1"/>
        </dgm:presLayoutVars>
      </dgm:prSet>
      <dgm:spPr/>
    </dgm:pt>
    <dgm:pt modelId="{F03ABA56-FE84-448C-9062-9B725DA154A9}" type="pres">
      <dgm:prSet presAssocID="{5FD49144-DFA3-447C-93DD-9915F1687BB4}" presName="Accent" presStyleLbl="trAlignAcc1" presStyleIdx="5" presStyleCnt="7">
        <dgm:presLayoutVars>
          <dgm:chMax val="0"/>
          <dgm:chPref val="0"/>
        </dgm:presLayoutVars>
      </dgm:prSet>
      <dgm:spPr/>
    </dgm:pt>
    <dgm:pt modelId="{D4F026CD-6C29-468F-B081-375F70C18A55}" type="pres">
      <dgm:prSet presAssocID="{5FD49144-DFA3-447C-93DD-9915F1687BB4}" presName="Image" presStyleLbl="alignImgPlace1" presStyleIdx="5" presStyleCnt="7">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6343F9FD-904D-4269-ADC8-2F28A347E6D4}" type="pres">
      <dgm:prSet presAssocID="{5FD49144-DFA3-447C-93DD-9915F1687BB4}" presName="ChildComposite" presStyleCnt="0"/>
      <dgm:spPr/>
    </dgm:pt>
    <dgm:pt modelId="{BEA20475-7FD4-440B-B6FA-3BB4E5523ADD}" type="pres">
      <dgm:prSet presAssocID="{5FD49144-DFA3-447C-93DD-9915F1687BB4}" presName="Child" presStyleLbl="node1" presStyleIdx="0" presStyleCnt="0">
        <dgm:presLayoutVars>
          <dgm:chMax val="0"/>
          <dgm:chPref val="0"/>
          <dgm:bulletEnabled val="1"/>
        </dgm:presLayoutVars>
      </dgm:prSet>
      <dgm:spPr/>
    </dgm:pt>
    <dgm:pt modelId="{964E3D79-33A7-477D-87B5-17913FDFD3CB}" type="pres">
      <dgm:prSet presAssocID="{5FD49144-DFA3-447C-93DD-9915F1687BB4}" presName="Parent" presStyleLbl="revTx" presStyleIdx="5" presStyleCnt="7">
        <dgm:presLayoutVars>
          <dgm:chMax val="1"/>
          <dgm:chPref val="0"/>
          <dgm:bulletEnabled val="1"/>
        </dgm:presLayoutVars>
      </dgm:prSet>
      <dgm:spPr/>
      <dgm:t>
        <a:bodyPr/>
        <a:lstStyle/>
        <a:p>
          <a:endParaRPr lang="en-US"/>
        </a:p>
      </dgm:t>
    </dgm:pt>
    <dgm:pt modelId="{217395BE-05E1-4219-8A5E-E0510BC49CCA}" type="pres">
      <dgm:prSet presAssocID="{5EC5AC04-F075-4892-9677-99E120C195E9}" presName="sibTrans" presStyleCnt="0"/>
      <dgm:spPr/>
    </dgm:pt>
    <dgm:pt modelId="{85EADC6F-D926-4915-B0BA-7C0F663F3B3F}" type="pres">
      <dgm:prSet presAssocID="{111C8E40-3591-40AA-B295-8884A6A8BB32}" presName="composite" presStyleCnt="0">
        <dgm:presLayoutVars>
          <dgm:chMax val="1"/>
          <dgm:chPref val="1"/>
        </dgm:presLayoutVars>
      </dgm:prSet>
      <dgm:spPr/>
    </dgm:pt>
    <dgm:pt modelId="{5AD36563-A4FB-4F93-86E8-A6608084C8D2}" type="pres">
      <dgm:prSet presAssocID="{111C8E40-3591-40AA-B295-8884A6A8BB32}" presName="Accent" presStyleLbl="trAlignAcc1" presStyleIdx="6" presStyleCnt="7">
        <dgm:presLayoutVars>
          <dgm:chMax val="0"/>
          <dgm:chPref val="0"/>
        </dgm:presLayoutVars>
      </dgm:prSet>
      <dgm:spPr/>
    </dgm:pt>
    <dgm:pt modelId="{4DBDEF16-6640-4E16-9FAA-8761604721E4}" type="pres">
      <dgm:prSet presAssocID="{111C8E40-3591-40AA-B295-8884A6A8BB32}" presName="Image" presStyleLbl="alignImgPlace1" presStyleIdx="6" presStyleCnt="7">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2ACB7244-0994-4375-ADF4-929F03F7A639}" type="pres">
      <dgm:prSet presAssocID="{111C8E40-3591-40AA-B295-8884A6A8BB32}" presName="ChildComposite" presStyleCnt="0"/>
      <dgm:spPr/>
    </dgm:pt>
    <dgm:pt modelId="{383586E9-1DA6-4E52-9DA9-2E5544CAD98F}" type="pres">
      <dgm:prSet presAssocID="{111C8E40-3591-40AA-B295-8884A6A8BB32}" presName="Child" presStyleLbl="node1" presStyleIdx="0" presStyleCnt="0">
        <dgm:presLayoutVars>
          <dgm:chMax val="0"/>
          <dgm:chPref val="0"/>
          <dgm:bulletEnabled val="1"/>
        </dgm:presLayoutVars>
      </dgm:prSet>
      <dgm:spPr/>
    </dgm:pt>
    <dgm:pt modelId="{1262B1C5-8C59-4059-ABC8-6879ECF07E7A}" type="pres">
      <dgm:prSet presAssocID="{111C8E40-3591-40AA-B295-8884A6A8BB32}" presName="Parent" presStyleLbl="revTx" presStyleIdx="6" presStyleCnt="7">
        <dgm:presLayoutVars>
          <dgm:chMax val="1"/>
          <dgm:chPref val="0"/>
          <dgm:bulletEnabled val="1"/>
        </dgm:presLayoutVars>
      </dgm:prSet>
      <dgm:spPr/>
      <dgm:t>
        <a:bodyPr/>
        <a:lstStyle/>
        <a:p>
          <a:endParaRPr lang="en-US"/>
        </a:p>
      </dgm:t>
    </dgm:pt>
  </dgm:ptLst>
  <dgm:cxnLst>
    <dgm:cxn modelId="{6BFEE81E-23A8-467E-A997-2A35B8934E5F}" type="presOf" srcId="{04D6A636-35C2-4A0B-A216-780965A0C1C2}" destId="{4DF42674-A6BC-4892-9E02-A65359206475}" srcOrd="0" destOrd="0" presId="urn:microsoft.com/office/officeart/2008/layout/CaptionedPictures"/>
    <dgm:cxn modelId="{3214A908-6A9E-4AB8-A796-C30F2AA02973}" srcId="{CEDA847F-DFE6-416D-9D88-242E279497F7}" destId="{04D6A636-35C2-4A0B-A216-780965A0C1C2}" srcOrd="2" destOrd="0" parTransId="{296D5608-7460-4606-B972-9CF4B9EB2A8A}" sibTransId="{6316B412-A104-498C-A670-EF292B9A3B16}"/>
    <dgm:cxn modelId="{AF118D96-6B95-4293-98EC-68808EDEB4D2}" srcId="{CEDA847F-DFE6-416D-9D88-242E279497F7}" destId="{99376277-A63F-4692-B599-892D6D147501}" srcOrd="3" destOrd="0" parTransId="{25B6D2CB-0042-4F3D-A692-9470AF8DEEC8}" sibTransId="{FBBECEAA-320D-4D91-AB4F-ADA8D94FD19F}"/>
    <dgm:cxn modelId="{CA168F75-6989-4708-9EF1-ACB627F09068}" type="presOf" srcId="{99376277-A63F-4692-B599-892D6D147501}" destId="{F0576A81-7B12-476F-B18F-B87BF8C367FD}" srcOrd="0" destOrd="0" presId="urn:microsoft.com/office/officeart/2008/layout/CaptionedPictures"/>
    <dgm:cxn modelId="{AE30980A-E367-41C4-A9DA-5B07336E1864}" type="presOf" srcId="{575B518A-2B69-4138-9D4F-779FE47BD1E8}" destId="{8115CF09-B895-4556-A813-E2228AE76BA1}" srcOrd="0" destOrd="0" presId="urn:microsoft.com/office/officeart/2008/layout/CaptionedPictures"/>
    <dgm:cxn modelId="{212C5551-FD8B-4658-8C31-F93A47AFC909}" srcId="{CEDA847F-DFE6-416D-9D88-242E279497F7}" destId="{111C8E40-3591-40AA-B295-8884A6A8BB32}" srcOrd="6" destOrd="0" parTransId="{5DFA6694-5128-4CF4-B5A7-1BFB06322420}" sibTransId="{6032B9EE-7BB6-4489-A1B0-DA17AC7A3CB3}"/>
    <dgm:cxn modelId="{423F2334-4FF3-451A-A71B-F92B80DA580E}" type="presOf" srcId="{5FD49144-DFA3-447C-93DD-9915F1687BB4}" destId="{964E3D79-33A7-477D-87B5-17913FDFD3CB}" srcOrd="0" destOrd="0" presId="urn:microsoft.com/office/officeart/2008/layout/CaptionedPictures"/>
    <dgm:cxn modelId="{1405E0A7-14D2-4493-9E99-BD2D5BE573B5}" srcId="{CEDA847F-DFE6-416D-9D88-242E279497F7}" destId="{8C2DDFC6-861B-4F86-9948-09344C9BB0FF}" srcOrd="1" destOrd="0" parTransId="{A5E07D87-B74F-4F2C-B245-1E89E545B057}" sibTransId="{774A6597-51C6-4063-9EB5-C8E61F43BAFC}"/>
    <dgm:cxn modelId="{076A055F-FF0F-4615-A5A7-69F73DD25C91}" type="presOf" srcId="{CEDA847F-DFE6-416D-9D88-242E279497F7}" destId="{0523FDE7-5406-4D64-B78D-F2471D12E698}" srcOrd="0" destOrd="0" presId="urn:microsoft.com/office/officeart/2008/layout/CaptionedPictures"/>
    <dgm:cxn modelId="{D38D45C0-6824-4B8D-8512-24FFACA316F7}" type="presOf" srcId="{21DC4C3F-0460-42D4-86F3-C725688DD477}" destId="{46DF9018-7EFF-47BA-B854-834E1632192D}" srcOrd="0" destOrd="0" presId="urn:microsoft.com/office/officeart/2008/layout/CaptionedPictures"/>
    <dgm:cxn modelId="{C40507E8-377B-42A5-81BB-80F62DAE7AC0}" type="presOf" srcId="{111C8E40-3591-40AA-B295-8884A6A8BB32}" destId="{1262B1C5-8C59-4059-ABC8-6879ECF07E7A}" srcOrd="0" destOrd="0" presId="urn:microsoft.com/office/officeart/2008/layout/CaptionedPictures"/>
    <dgm:cxn modelId="{0B7F9982-D718-410A-90C1-90A08EF58191}" srcId="{CEDA847F-DFE6-416D-9D88-242E279497F7}" destId="{5FD49144-DFA3-447C-93DD-9915F1687BB4}" srcOrd="5" destOrd="0" parTransId="{B4AD6718-BDBC-46D1-91AF-D1A667A1BB15}" sibTransId="{5EC5AC04-F075-4892-9677-99E120C195E9}"/>
    <dgm:cxn modelId="{FA691DBC-4912-4190-B16E-1CAD5EC0B1E0}" srcId="{CEDA847F-DFE6-416D-9D88-242E279497F7}" destId="{575B518A-2B69-4138-9D4F-779FE47BD1E8}" srcOrd="4" destOrd="0" parTransId="{D2C7B89D-2CE5-44A1-8933-7AA1013BEB81}" sibTransId="{F662F12A-EDBF-4A0C-B103-734CBC89AE38}"/>
    <dgm:cxn modelId="{B5C3E66C-38BF-4D2D-8715-008F832BAD8D}" srcId="{CEDA847F-DFE6-416D-9D88-242E279497F7}" destId="{21DC4C3F-0460-42D4-86F3-C725688DD477}" srcOrd="0" destOrd="0" parTransId="{5D211F07-201E-4462-B2B9-7077156463F1}" sibTransId="{4BC373F1-B548-4506-8723-0D7FA126DF01}"/>
    <dgm:cxn modelId="{8F1D4F02-23D3-4D70-A609-8EA04FDAC32A}" type="presOf" srcId="{8C2DDFC6-861B-4F86-9948-09344C9BB0FF}" destId="{3160D9F3-8CE1-4DC4-BAE2-34A2368B514C}" srcOrd="0" destOrd="0" presId="urn:microsoft.com/office/officeart/2008/layout/CaptionedPictures"/>
    <dgm:cxn modelId="{561738AE-9E39-4C0F-AA5E-29D872BA5C68}" type="presParOf" srcId="{0523FDE7-5406-4D64-B78D-F2471D12E698}" destId="{8222E061-9468-4E93-A308-C1E4D8A34DEB}" srcOrd="0" destOrd="0" presId="urn:microsoft.com/office/officeart/2008/layout/CaptionedPictures"/>
    <dgm:cxn modelId="{D9AFF6BF-3292-4454-B186-DD8CBDF8C28D}" type="presParOf" srcId="{8222E061-9468-4E93-A308-C1E4D8A34DEB}" destId="{D0944E14-90B2-419A-AD80-6254260F7059}" srcOrd="0" destOrd="0" presId="urn:microsoft.com/office/officeart/2008/layout/CaptionedPictures"/>
    <dgm:cxn modelId="{72AB296F-FFB6-406F-8EB1-C9040EDAEB4A}" type="presParOf" srcId="{8222E061-9468-4E93-A308-C1E4D8A34DEB}" destId="{7A51F65E-BA3B-47BE-9FB6-AE7B75E25697}" srcOrd="1" destOrd="0" presId="urn:microsoft.com/office/officeart/2008/layout/CaptionedPictures"/>
    <dgm:cxn modelId="{7213479E-AED2-416F-9698-C64C1B8D1E19}" type="presParOf" srcId="{8222E061-9468-4E93-A308-C1E4D8A34DEB}" destId="{5D81E165-897E-484C-A866-0771AC027ACA}" srcOrd="2" destOrd="0" presId="urn:microsoft.com/office/officeart/2008/layout/CaptionedPictures"/>
    <dgm:cxn modelId="{8ABCDA0B-60CA-4DBB-962C-6069670F6BEE}" type="presParOf" srcId="{5D81E165-897E-484C-A866-0771AC027ACA}" destId="{E869B2E4-E4D0-45DD-880F-C714EB6B3A2D}" srcOrd="0" destOrd="0" presId="urn:microsoft.com/office/officeart/2008/layout/CaptionedPictures"/>
    <dgm:cxn modelId="{BDFD76B6-84C1-4784-8FF7-DBDBB9D86D4F}" type="presParOf" srcId="{5D81E165-897E-484C-A866-0771AC027ACA}" destId="{46DF9018-7EFF-47BA-B854-834E1632192D}" srcOrd="1" destOrd="0" presId="urn:microsoft.com/office/officeart/2008/layout/CaptionedPictures"/>
    <dgm:cxn modelId="{173E448A-8971-47FB-A3A3-C7033E456FAD}" type="presParOf" srcId="{0523FDE7-5406-4D64-B78D-F2471D12E698}" destId="{68D4CF5F-FB10-48DA-A3AB-AD7CDCB29991}" srcOrd="1" destOrd="0" presId="urn:microsoft.com/office/officeart/2008/layout/CaptionedPictures"/>
    <dgm:cxn modelId="{9CA60925-A576-4F12-9B70-F1D2492CCC1B}" type="presParOf" srcId="{0523FDE7-5406-4D64-B78D-F2471D12E698}" destId="{0C9776E4-95EF-4F7D-9752-7C7FDE93E708}" srcOrd="2" destOrd="0" presId="urn:microsoft.com/office/officeart/2008/layout/CaptionedPictures"/>
    <dgm:cxn modelId="{99A8CC32-7E0A-4478-9B65-FF52C50A073F}" type="presParOf" srcId="{0C9776E4-95EF-4F7D-9752-7C7FDE93E708}" destId="{1B416D3C-4904-4506-A35F-F3D6B47CAD5A}" srcOrd="0" destOrd="0" presId="urn:microsoft.com/office/officeart/2008/layout/CaptionedPictures"/>
    <dgm:cxn modelId="{7F3BD73C-4BC2-4C94-8329-F3FC12690F57}" type="presParOf" srcId="{0C9776E4-95EF-4F7D-9752-7C7FDE93E708}" destId="{B0AAF38B-A42F-41DD-BA9E-A857B96FEF0E}" srcOrd="1" destOrd="0" presId="urn:microsoft.com/office/officeart/2008/layout/CaptionedPictures"/>
    <dgm:cxn modelId="{605B3EF0-6731-4AD3-80ED-D0E1F0A6D7D2}" type="presParOf" srcId="{0C9776E4-95EF-4F7D-9752-7C7FDE93E708}" destId="{FE7CEE82-4B20-4A92-91BD-450D8EF9F405}" srcOrd="2" destOrd="0" presId="urn:microsoft.com/office/officeart/2008/layout/CaptionedPictures"/>
    <dgm:cxn modelId="{9A617138-EC65-4DE8-B751-BB6FB72F7E51}" type="presParOf" srcId="{FE7CEE82-4B20-4A92-91BD-450D8EF9F405}" destId="{B6612E80-7A02-409A-9BB4-AAD61D5B5D95}" srcOrd="0" destOrd="0" presId="urn:microsoft.com/office/officeart/2008/layout/CaptionedPictures"/>
    <dgm:cxn modelId="{994357AA-65E5-4085-895A-154F560C9273}" type="presParOf" srcId="{FE7CEE82-4B20-4A92-91BD-450D8EF9F405}" destId="{3160D9F3-8CE1-4DC4-BAE2-34A2368B514C}" srcOrd="1" destOrd="0" presId="urn:microsoft.com/office/officeart/2008/layout/CaptionedPictures"/>
    <dgm:cxn modelId="{A46D3330-AFCF-45BC-8975-C06530A289D4}" type="presParOf" srcId="{0523FDE7-5406-4D64-B78D-F2471D12E698}" destId="{C9C3A35B-1566-428F-944D-D25089C417AA}" srcOrd="3" destOrd="0" presId="urn:microsoft.com/office/officeart/2008/layout/CaptionedPictures"/>
    <dgm:cxn modelId="{6B1684EC-D82A-4AF8-A20E-09AD83BECB8E}" type="presParOf" srcId="{0523FDE7-5406-4D64-B78D-F2471D12E698}" destId="{BE46E796-6F14-4FE4-A5F5-4DB8A544A0AD}" srcOrd="4" destOrd="0" presId="urn:microsoft.com/office/officeart/2008/layout/CaptionedPictures"/>
    <dgm:cxn modelId="{5C75BF5B-4C8C-458F-99F1-4E33B4E183F0}" type="presParOf" srcId="{BE46E796-6F14-4FE4-A5F5-4DB8A544A0AD}" destId="{62537F3E-F9D0-4F93-A4B2-539A015AB943}" srcOrd="0" destOrd="0" presId="urn:microsoft.com/office/officeart/2008/layout/CaptionedPictures"/>
    <dgm:cxn modelId="{B8CEFDF3-DA52-4AED-877C-FD8C95AD6643}" type="presParOf" srcId="{BE46E796-6F14-4FE4-A5F5-4DB8A544A0AD}" destId="{40265AB1-70FD-4465-A4C3-3B1D23D1BE9D}" srcOrd="1" destOrd="0" presId="urn:microsoft.com/office/officeart/2008/layout/CaptionedPictures"/>
    <dgm:cxn modelId="{1D78B8B4-8C89-4044-8367-F4F815CB8601}" type="presParOf" srcId="{BE46E796-6F14-4FE4-A5F5-4DB8A544A0AD}" destId="{BE0EACB0-4306-48CE-BD08-A6FBA4F30959}" srcOrd="2" destOrd="0" presId="urn:microsoft.com/office/officeart/2008/layout/CaptionedPictures"/>
    <dgm:cxn modelId="{399D9F35-F5B6-442A-9428-2310034CB97F}" type="presParOf" srcId="{BE0EACB0-4306-48CE-BD08-A6FBA4F30959}" destId="{CD5298AA-B08C-4028-9386-5EE59B17D790}" srcOrd="0" destOrd="0" presId="urn:microsoft.com/office/officeart/2008/layout/CaptionedPictures"/>
    <dgm:cxn modelId="{37E31122-5B94-4AEE-8993-9DAC0428509D}" type="presParOf" srcId="{BE0EACB0-4306-48CE-BD08-A6FBA4F30959}" destId="{4DF42674-A6BC-4892-9E02-A65359206475}" srcOrd="1" destOrd="0" presId="urn:microsoft.com/office/officeart/2008/layout/CaptionedPictures"/>
    <dgm:cxn modelId="{1C2521B5-0DCA-4483-8B69-96B4FE7D2489}" type="presParOf" srcId="{0523FDE7-5406-4D64-B78D-F2471D12E698}" destId="{44506603-C269-4E96-8ADA-9F109E48ECE8}" srcOrd="5" destOrd="0" presId="urn:microsoft.com/office/officeart/2008/layout/CaptionedPictures"/>
    <dgm:cxn modelId="{A54FDFA6-A7D6-4DE2-BD76-5FB7CF089F23}" type="presParOf" srcId="{0523FDE7-5406-4D64-B78D-F2471D12E698}" destId="{A7C89039-ED74-4041-B45D-46E1ACC57B92}" srcOrd="6" destOrd="0" presId="urn:microsoft.com/office/officeart/2008/layout/CaptionedPictures"/>
    <dgm:cxn modelId="{14B948C3-C8E7-4F6C-871D-D60CA053454F}" type="presParOf" srcId="{A7C89039-ED74-4041-B45D-46E1ACC57B92}" destId="{3763F9D3-D01F-49B9-97C8-5362564425FE}" srcOrd="0" destOrd="0" presId="urn:microsoft.com/office/officeart/2008/layout/CaptionedPictures"/>
    <dgm:cxn modelId="{219468B5-87FC-4E4F-B1A9-9C7A90E1E11D}" type="presParOf" srcId="{A7C89039-ED74-4041-B45D-46E1ACC57B92}" destId="{DB1BDDB7-A7B3-4FE2-9000-E93C036224FC}" srcOrd="1" destOrd="0" presId="urn:microsoft.com/office/officeart/2008/layout/CaptionedPictures"/>
    <dgm:cxn modelId="{180DE529-E16B-4607-AC1F-6FA32A405E17}" type="presParOf" srcId="{A7C89039-ED74-4041-B45D-46E1ACC57B92}" destId="{15E768FE-E36B-4325-B9DD-19144CA4E6EA}" srcOrd="2" destOrd="0" presId="urn:microsoft.com/office/officeart/2008/layout/CaptionedPictures"/>
    <dgm:cxn modelId="{737AEABA-4DE0-4622-BBF3-483DFEBAED43}" type="presParOf" srcId="{15E768FE-E36B-4325-B9DD-19144CA4E6EA}" destId="{EA1A0286-D546-4218-AE43-332FF123731D}" srcOrd="0" destOrd="0" presId="urn:microsoft.com/office/officeart/2008/layout/CaptionedPictures"/>
    <dgm:cxn modelId="{CA59BFB5-6B2D-456F-B82B-4FDE9BCC66C8}" type="presParOf" srcId="{15E768FE-E36B-4325-B9DD-19144CA4E6EA}" destId="{F0576A81-7B12-476F-B18F-B87BF8C367FD}" srcOrd="1" destOrd="0" presId="urn:microsoft.com/office/officeart/2008/layout/CaptionedPictures"/>
    <dgm:cxn modelId="{4948F6CB-0359-4A18-BF78-DEC60060B614}" type="presParOf" srcId="{0523FDE7-5406-4D64-B78D-F2471D12E698}" destId="{CF6D881D-9D18-43F3-9A27-E5F87C032CB7}" srcOrd="7" destOrd="0" presId="urn:microsoft.com/office/officeart/2008/layout/CaptionedPictures"/>
    <dgm:cxn modelId="{8E9AA7CC-5F34-4D53-B1EF-897E15036D38}" type="presParOf" srcId="{0523FDE7-5406-4D64-B78D-F2471D12E698}" destId="{0E469D45-C061-488D-90F6-AA5E6B3AF987}" srcOrd="8" destOrd="0" presId="urn:microsoft.com/office/officeart/2008/layout/CaptionedPictures"/>
    <dgm:cxn modelId="{D09EF26F-CADC-4BBF-BB8C-8AF70DF4B369}" type="presParOf" srcId="{0E469D45-C061-488D-90F6-AA5E6B3AF987}" destId="{6A44A231-66A1-488A-8559-46A1C8148A1B}" srcOrd="0" destOrd="0" presId="urn:microsoft.com/office/officeart/2008/layout/CaptionedPictures"/>
    <dgm:cxn modelId="{F18A66EF-4AED-4A6D-8F11-6D2846FE2867}" type="presParOf" srcId="{0E469D45-C061-488D-90F6-AA5E6B3AF987}" destId="{855BC527-88C3-4EA3-8D2E-02A888C78E3E}" srcOrd="1" destOrd="0" presId="urn:microsoft.com/office/officeart/2008/layout/CaptionedPictures"/>
    <dgm:cxn modelId="{CA09592C-1697-41F1-A0C7-5C6A25AB0FEB}" type="presParOf" srcId="{0E469D45-C061-488D-90F6-AA5E6B3AF987}" destId="{2165F09A-0913-4B7D-8EB0-A5D30FECC9FD}" srcOrd="2" destOrd="0" presId="urn:microsoft.com/office/officeart/2008/layout/CaptionedPictures"/>
    <dgm:cxn modelId="{25CAF35E-61F3-4520-9322-C6B78A85E12A}" type="presParOf" srcId="{2165F09A-0913-4B7D-8EB0-A5D30FECC9FD}" destId="{A91C7F3B-D6EC-4251-BA1C-E0C6BC6441FA}" srcOrd="0" destOrd="0" presId="urn:microsoft.com/office/officeart/2008/layout/CaptionedPictures"/>
    <dgm:cxn modelId="{E540E4A8-07B4-4391-B3F3-1495AC9B03B7}" type="presParOf" srcId="{2165F09A-0913-4B7D-8EB0-A5D30FECC9FD}" destId="{8115CF09-B895-4556-A813-E2228AE76BA1}" srcOrd="1" destOrd="0" presId="urn:microsoft.com/office/officeart/2008/layout/CaptionedPictures"/>
    <dgm:cxn modelId="{FAC66819-FF8B-48AB-A47D-C93B9DD72229}" type="presParOf" srcId="{0523FDE7-5406-4D64-B78D-F2471D12E698}" destId="{0110F82F-42FD-446E-8F1D-1BE3A7A520D3}" srcOrd="9" destOrd="0" presId="urn:microsoft.com/office/officeart/2008/layout/CaptionedPictures"/>
    <dgm:cxn modelId="{6FE65AB7-2416-47DD-8550-5B67B708600A}" type="presParOf" srcId="{0523FDE7-5406-4D64-B78D-F2471D12E698}" destId="{A0D82006-4BEF-4DA4-BAAB-57815D74BE5E}" srcOrd="10" destOrd="0" presId="urn:microsoft.com/office/officeart/2008/layout/CaptionedPictures"/>
    <dgm:cxn modelId="{6E24E40E-69DB-46F2-8011-FEE0533D135E}" type="presParOf" srcId="{A0D82006-4BEF-4DA4-BAAB-57815D74BE5E}" destId="{F03ABA56-FE84-448C-9062-9B725DA154A9}" srcOrd="0" destOrd="0" presId="urn:microsoft.com/office/officeart/2008/layout/CaptionedPictures"/>
    <dgm:cxn modelId="{9B3F9A42-E696-4A13-8635-78DFC54DB16F}" type="presParOf" srcId="{A0D82006-4BEF-4DA4-BAAB-57815D74BE5E}" destId="{D4F026CD-6C29-468F-B081-375F70C18A55}" srcOrd="1" destOrd="0" presId="urn:microsoft.com/office/officeart/2008/layout/CaptionedPictures"/>
    <dgm:cxn modelId="{3599A4D2-7978-4183-8621-0DE7C6428DF4}" type="presParOf" srcId="{A0D82006-4BEF-4DA4-BAAB-57815D74BE5E}" destId="{6343F9FD-904D-4269-ADC8-2F28A347E6D4}" srcOrd="2" destOrd="0" presId="urn:microsoft.com/office/officeart/2008/layout/CaptionedPictures"/>
    <dgm:cxn modelId="{849F9595-3938-4BB3-AFB8-127DFF60E23F}" type="presParOf" srcId="{6343F9FD-904D-4269-ADC8-2F28A347E6D4}" destId="{BEA20475-7FD4-440B-B6FA-3BB4E5523ADD}" srcOrd="0" destOrd="0" presId="urn:microsoft.com/office/officeart/2008/layout/CaptionedPictures"/>
    <dgm:cxn modelId="{372C1CE7-2D45-42F8-89DC-CD1D1BA48FE8}" type="presParOf" srcId="{6343F9FD-904D-4269-ADC8-2F28A347E6D4}" destId="{964E3D79-33A7-477D-87B5-17913FDFD3CB}" srcOrd="1" destOrd="0" presId="urn:microsoft.com/office/officeart/2008/layout/CaptionedPictures"/>
    <dgm:cxn modelId="{34E984CC-0929-4B51-B683-22159FB26179}" type="presParOf" srcId="{0523FDE7-5406-4D64-B78D-F2471D12E698}" destId="{217395BE-05E1-4219-8A5E-E0510BC49CCA}" srcOrd="11" destOrd="0" presId="urn:microsoft.com/office/officeart/2008/layout/CaptionedPictures"/>
    <dgm:cxn modelId="{856CC5E0-BE48-4764-B005-6A1104FF1B7A}" type="presParOf" srcId="{0523FDE7-5406-4D64-B78D-F2471D12E698}" destId="{85EADC6F-D926-4915-B0BA-7C0F663F3B3F}" srcOrd="12" destOrd="0" presId="urn:microsoft.com/office/officeart/2008/layout/CaptionedPictures"/>
    <dgm:cxn modelId="{0D8391A9-A57F-4ECD-995D-0332895D1160}" type="presParOf" srcId="{85EADC6F-D926-4915-B0BA-7C0F663F3B3F}" destId="{5AD36563-A4FB-4F93-86E8-A6608084C8D2}" srcOrd="0" destOrd="0" presId="urn:microsoft.com/office/officeart/2008/layout/CaptionedPictures"/>
    <dgm:cxn modelId="{8EEA57AE-1DE9-42F6-A55B-A3BC3931E59C}" type="presParOf" srcId="{85EADC6F-D926-4915-B0BA-7C0F663F3B3F}" destId="{4DBDEF16-6640-4E16-9FAA-8761604721E4}" srcOrd="1" destOrd="0" presId="urn:microsoft.com/office/officeart/2008/layout/CaptionedPictures"/>
    <dgm:cxn modelId="{1CD85803-1FBA-4149-8172-1C2D8224515B}" type="presParOf" srcId="{85EADC6F-D926-4915-B0BA-7C0F663F3B3F}" destId="{2ACB7244-0994-4375-ADF4-929F03F7A639}" srcOrd="2" destOrd="0" presId="urn:microsoft.com/office/officeart/2008/layout/CaptionedPictures"/>
    <dgm:cxn modelId="{E4AF26AD-0500-46F7-B33B-88C9EC98C1A1}" type="presParOf" srcId="{2ACB7244-0994-4375-ADF4-929F03F7A639}" destId="{383586E9-1DA6-4E52-9DA9-2E5544CAD98F}" srcOrd="0" destOrd="0" presId="urn:microsoft.com/office/officeart/2008/layout/CaptionedPictures"/>
    <dgm:cxn modelId="{90F0B7FB-F64B-499D-875C-FCCC4B6CB642}" type="presParOf" srcId="{2ACB7244-0994-4375-ADF4-929F03F7A639}" destId="{1262B1C5-8C59-4059-ABC8-6879ECF07E7A}"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44E14-90B2-419A-AD80-6254260F7059}">
      <dsp:nvSpPr>
        <dsp:cNvPr id="0" name=""/>
        <dsp:cNvSpPr/>
      </dsp:nvSpPr>
      <dsp:spPr>
        <a:xfrm>
          <a:off x="1253" y="611958"/>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51F65E-BA3B-47BE-9FB6-AE7B75E25697}">
      <dsp:nvSpPr>
        <dsp:cNvPr id="0" name=""/>
        <dsp:cNvSpPr/>
      </dsp:nvSpPr>
      <dsp:spPr>
        <a:xfrm>
          <a:off x="99910" y="704811"/>
          <a:ext cx="1775827" cy="15088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F9018-7EFF-47BA-B854-834E1632192D}">
      <dsp:nvSpPr>
        <dsp:cNvPr id="0" name=""/>
        <dsp:cNvSpPr/>
      </dsp:nvSpPr>
      <dsp:spPr>
        <a:xfrm>
          <a:off x="99910" y="2213684"/>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Research </a:t>
          </a:r>
          <a:endParaRPr lang="en-US" sz="1700" b="1" kern="1200" dirty="0"/>
        </a:p>
      </dsp:txBody>
      <dsp:txXfrm>
        <a:off x="99910" y="2213684"/>
        <a:ext cx="1775827" cy="626762"/>
      </dsp:txXfrm>
    </dsp:sp>
    <dsp:sp modelId="{1B416D3C-4904-4506-A35F-F3D6B47CAD5A}">
      <dsp:nvSpPr>
        <dsp:cNvPr id="0" name=""/>
        <dsp:cNvSpPr/>
      </dsp:nvSpPr>
      <dsp:spPr>
        <a:xfrm>
          <a:off x="2315840" y="611958"/>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AAF38B-A42F-41DD-BA9E-A857B96FEF0E}">
      <dsp:nvSpPr>
        <dsp:cNvPr id="0" name=""/>
        <dsp:cNvSpPr/>
      </dsp:nvSpPr>
      <dsp:spPr>
        <a:xfrm>
          <a:off x="2414498" y="704811"/>
          <a:ext cx="1775827" cy="15088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0D9F3-8CE1-4DC4-BAE2-34A2368B514C}">
      <dsp:nvSpPr>
        <dsp:cNvPr id="0" name=""/>
        <dsp:cNvSpPr/>
      </dsp:nvSpPr>
      <dsp:spPr>
        <a:xfrm>
          <a:off x="2414498" y="2213684"/>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Lung Cancer / Tobacco</a:t>
          </a:r>
          <a:endParaRPr lang="en-US" sz="1700" b="1" kern="1200" dirty="0"/>
        </a:p>
      </dsp:txBody>
      <dsp:txXfrm>
        <a:off x="2414498" y="2213684"/>
        <a:ext cx="1775827" cy="626762"/>
      </dsp:txXfrm>
    </dsp:sp>
    <dsp:sp modelId="{62537F3E-F9D0-4F93-A4B2-539A015AB943}">
      <dsp:nvSpPr>
        <dsp:cNvPr id="0" name=""/>
        <dsp:cNvSpPr/>
      </dsp:nvSpPr>
      <dsp:spPr>
        <a:xfrm>
          <a:off x="4630428" y="611958"/>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265AB1-70FD-4465-A4C3-3B1D23D1BE9D}">
      <dsp:nvSpPr>
        <dsp:cNvPr id="0" name=""/>
        <dsp:cNvSpPr/>
      </dsp:nvSpPr>
      <dsp:spPr>
        <a:xfrm>
          <a:off x="4729085" y="704811"/>
          <a:ext cx="1775827" cy="15088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42674-A6BC-4892-9E02-A65359206475}">
      <dsp:nvSpPr>
        <dsp:cNvPr id="0" name=""/>
        <dsp:cNvSpPr/>
      </dsp:nvSpPr>
      <dsp:spPr>
        <a:xfrm>
          <a:off x="4729085" y="2213684"/>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Nutrition and Physical Activity </a:t>
          </a:r>
          <a:endParaRPr lang="en-US" sz="1700" b="1" kern="1200" dirty="0"/>
        </a:p>
      </dsp:txBody>
      <dsp:txXfrm>
        <a:off x="4729085" y="2213684"/>
        <a:ext cx="1775827" cy="626762"/>
      </dsp:txXfrm>
    </dsp:sp>
    <dsp:sp modelId="{3763F9D3-D01F-49B9-97C8-5362564425FE}">
      <dsp:nvSpPr>
        <dsp:cNvPr id="0" name=""/>
        <dsp:cNvSpPr/>
      </dsp:nvSpPr>
      <dsp:spPr>
        <a:xfrm>
          <a:off x="6945016" y="611958"/>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1BDDB7-A7B3-4FE2-9000-E93C036224FC}">
      <dsp:nvSpPr>
        <dsp:cNvPr id="0" name=""/>
        <dsp:cNvSpPr/>
      </dsp:nvSpPr>
      <dsp:spPr>
        <a:xfrm>
          <a:off x="7043673" y="704811"/>
          <a:ext cx="1775827" cy="150887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76A81-7B12-476F-B18F-B87BF8C367FD}">
      <dsp:nvSpPr>
        <dsp:cNvPr id="0" name=""/>
        <dsp:cNvSpPr/>
      </dsp:nvSpPr>
      <dsp:spPr>
        <a:xfrm>
          <a:off x="7043673" y="2213684"/>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Colorectal Cancer</a:t>
          </a:r>
          <a:endParaRPr lang="en-US" sz="1700" b="1" kern="1200" dirty="0"/>
        </a:p>
      </dsp:txBody>
      <dsp:txXfrm>
        <a:off x="7043673" y="2213684"/>
        <a:ext cx="1775827" cy="626762"/>
      </dsp:txXfrm>
    </dsp:sp>
    <dsp:sp modelId="{6A44A231-66A1-488A-8559-46A1C8148A1B}">
      <dsp:nvSpPr>
        <dsp:cNvPr id="0" name=""/>
        <dsp:cNvSpPr/>
      </dsp:nvSpPr>
      <dsp:spPr>
        <a:xfrm>
          <a:off x="1158547" y="3130615"/>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5BC527-88C3-4EA3-8D2E-02A888C78E3E}">
      <dsp:nvSpPr>
        <dsp:cNvPr id="0" name=""/>
        <dsp:cNvSpPr/>
      </dsp:nvSpPr>
      <dsp:spPr>
        <a:xfrm>
          <a:off x="1257204" y="3223468"/>
          <a:ext cx="1775827" cy="150887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15CF09-B895-4556-A813-E2228AE76BA1}">
      <dsp:nvSpPr>
        <dsp:cNvPr id="0" name=""/>
        <dsp:cNvSpPr/>
      </dsp:nvSpPr>
      <dsp:spPr>
        <a:xfrm>
          <a:off x="1257204" y="4732341"/>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Breast Cancer </a:t>
          </a:r>
          <a:endParaRPr lang="en-US" sz="1700" b="1" kern="1200" dirty="0"/>
        </a:p>
      </dsp:txBody>
      <dsp:txXfrm>
        <a:off x="1257204" y="4732341"/>
        <a:ext cx="1775827" cy="626762"/>
      </dsp:txXfrm>
    </dsp:sp>
    <dsp:sp modelId="{F03ABA56-FE84-448C-9062-9B725DA154A9}">
      <dsp:nvSpPr>
        <dsp:cNvPr id="0" name=""/>
        <dsp:cNvSpPr/>
      </dsp:nvSpPr>
      <dsp:spPr>
        <a:xfrm>
          <a:off x="3473134" y="3130615"/>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F026CD-6C29-468F-B081-375F70C18A55}">
      <dsp:nvSpPr>
        <dsp:cNvPr id="0" name=""/>
        <dsp:cNvSpPr/>
      </dsp:nvSpPr>
      <dsp:spPr>
        <a:xfrm>
          <a:off x="3571791" y="3223468"/>
          <a:ext cx="1775827" cy="150887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4E3D79-33A7-477D-87B5-17913FDFD3CB}">
      <dsp:nvSpPr>
        <dsp:cNvPr id="0" name=""/>
        <dsp:cNvSpPr/>
      </dsp:nvSpPr>
      <dsp:spPr>
        <a:xfrm>
          <a:off x="3571791" y="4732341"/>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Survivorship / Quality of Life</a:t>
          </a:r>
          <a:endParaRPr lang="en-US" sz="1700" b="1" kern="1200" dirty="0"/>
        </a:p>
      </dsp:txBody>
      <dsp:txXfrm>
        <a:off x="3571791" y="4732341"/>
        <a:ext cx="1775827" cy="626762"/>
      </dsp:txXfrm>
    </dsp:sp>
    <dsp:sp modelId="{5AD36563-A4FB-4F93-86E8-A6608084C8D2}">
      <dsp:nvSpPr>
        <dsp:cNvPr id="0" name=""/>
        <dsp:cNvSpPr/>
      </dsp:nvSpPr>
      <dsp:spPr>
        <a:xfrm>
          <a:off x="5787722" y="3130615"/>
          <a:ext cx="1973141" cy="23213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BDEF16-6640-4E16-9FAA-8761604721E4}">
      <dsp:nvSpPr>
        <dsp:cNvPr id="0" name=""/>
        <dsp:cNvSpPr/>
      </dsp:nvSpPr>
      <dsp:spPr>
        <a:xfrm>
          <a:off x="5886379" y="3223468"/>
          <a:ext cx="1775827" cy="150887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2B1C5-8C59-4059-ABC8-6879ECF07E7A}">
      <dsp:nvSpPr>
        <dsp:cNvPr id="0" name=""/>
        <dsp:cNvSpPr/>
      </dsp:nvSpPr>
      <dsp:spPr>
        <a:xfrm>
          <a:off x="5886379" y="4732341"/>
          <a:ext cx="1775827" cy="62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Access to Care  </a:t>
          </a:r>
          <a:endParaRPr lang="en-US" sz="1700" b="1" kern="1200" dirty="0"/>
        </a:p>
      </dsp:txBody>
      <dsp:txXfrm>
        <a:off x="5886379" y="4732341"/>
        <a:ext cx="1775827" cy="62676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01AD0DA-5BCD-4641-BBAF-01E0D76F861E}" type="datetimeFigureOut">
              <a:rPr lang="en-US" smtClean="0"/>
              <a:t>2/9/2014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FC5C721-9318-4583-9422-EE433F1CF479}" type="slidenum">
              <a:rPr lang="en-US" smtClean="0"/>
              <a:t>‹#›</a:t>
            </a:fld>
            <a:endParaRPr lang="en-US"/>
          </a:p>
        </p:txBody>
      </p:sp>
    </p:spTree>
    <p:extLst>
      <p:ext uri="{BB962C8B-B14F-4D97-AF65-F5344CB8AC3E}">
        <p14:creationId xmlns:p14="http://schemas.microsoft.com/office/powerpoint/2010/main" val="213738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7C1A8AA-E656-4189-8D51-C41B4D9B7E52}" type="datetimeFigureOut">
              <a:rPr lang="en-US" smtClean="0"/>
              <a:t>2/9/2014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BD87A77-6036-43CD-9C26-9BE28A0E8080}" type="slidenum">
              <a:rPr lang="en-US" smtClean="0"/>
              <a:t>‹#›</a:t>
            </a:fld>
            <a:endParaRPr lang="en-US"/>
          </a:p>
        </p:txBody>
      </p:sp>
    </p:spTree>
    <p:extLst>
      <p:ext uri="{BB962C8B-B14F-4D97-AF65-F5344CB8AC3E}">
        <p14:creationId xmlns:p14="http://schemas.microsoft.com/office/powerpoint/2010/main" val="182394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300790" y="4415791"/>
            <a:ext cx="5871411" cy="4583831"/>
          </a:xfrm>
        </p:spPr>
        <p:txBody>
          <a:bodyPr/>
          <a:lstStyle/>
          <a:p>
            <a:pPr marL="171450" lvl="0" indent="-171450">
              <a:buFont typeface="Arial" pitchFamily="34" charset="0"/>
              <a:buChar char="•"/>
            </a:pPr>
            <a:endParaRPr lang="en-US" sz="2000" baseline="0" dirty="0" smtClean="0"/>
          </a:p>
        </p:txBody>
      </p:sp>
      <p:sp>
        <p:nvSpPr>
          <p:cNvPr id="4" name="Slide Number Placeholder 3"/>
          <p:cNvSpPr>
            <a:spLocks noGrp="1"/>
          </p:cNvSpPr>
          <p:nvPr>
            <p:ph type="sldNum" sz="quarter" idx="10"/>
          </p:nvPr>
        </p:nvSpPr>
        <p:spPr/>
        <p:txBody>
          <a:bodyPr/>
          <a:lstStyle/>
          <a:p>
            <a:fld id="{8BD87A77-6036-43CD-9C26-9BE28A0E8080}" type="slidenum">
              <a:rPr lang="en-US" smtClean="0"/>
              <a:t>1</a:t>
            </a:fld>
            <a:endParaRPr lang="en-US"/>
          </a:p>
        </p:txBody>
      </p:sp>
    </p:spTree>
    <p:extLst>
      <p:ext uri="{BB962C8B-B14F-4D97-AF65-F5344CB8AC3E}">
        <p14:creationId xmlns:p14="http://schemas.microsoft.com/office/powerpoint/2010/main" val="189564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6913"/>
            <a:ext cx="4651375" cy="3487737"/>
          </a:xfrm>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F4F667C7-CCFC-4C4A-81C8-81A1EB06327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6400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9613" y="180975"/>
            <a:ext cx="2897187" cy="2173288"/>
          </a:xfrm>
        </p:spPr>
      </p:sp>
      <p:sp>
        <p:nvSpPr>
          <p:cNvPr id="3" name="Notes Placeholder 2"/>
          <p:cNvSpPr>
            <a:spLocks noGrp="1"/>
          </p:cNvSpPr>
          <p:nvPr>
            <p:ph type="body" idx="1"/>
          </p:nvPr>
        </p:nvSpPr>
        <p:spPr>
          <a:xfrm>
            <a:off x="142423" y="2354264"/>
            <a:ext cx="6580641" cy="6669421"/>
          </a:xfrm>
        </p:spPr>
        <p:txBody>
          <a:bodyPr/>
          <a:lstStyle/>
          <a:p>
            <a:pPr lvl="1"/>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ACS and</a:t>
            </a:r>
            <a:r>
              <a:rPr lang="en-US" sz="1600" baseline="0" dirty="0" smtClean="0"/>
              <a:t> ACS CAN s</a:t>
            </a:r>
            <a:r>
              <a:rPr lang="en-US" sz="1600" dirty="0" smtClean="0"/>
              <a:t>hare</a:t>
            </a:r>
            <a:r>
              <a:rPr lang="en-US" sz="1600" baseline="0" dirty="0" smtClean="0"/>
              <a:t> </a:t>
            </a:r>
            <a:r>
              <a:rPr lang="en-US" sz="1600" dirty="0" smtClean="0"/>
              <a:t>mission to eliminate cancer</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ACS CAN different, equally important role – advance laws and policy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p>
          <a:p>
            <a:r>
              <a:rPr lang="en-US" sz="1600" dirty="0" smtClean="0"/>
              <a:t>ACS </a:t>
            </a:r>
            <a:r>
              <a:rPr lang="en-US" sz="1600" dirty="0" smtClean="0"/>
              <a:t>CAN today</a:t>
            </a:r>
            <a:r>
              <a:rPr lang="en-US" sz="1600" baseline="0" dirty="0" smtClean="0"/>
              <a:t> – l</a:t>
            </a:r>
            <a:r>
              <a:rPr lang="en-US" sz="1600" b="0" kern="1200" dirty="0" smtClean="0">
                <a:solidFill>
                  <a:schemeClr val="tx1"/>
                </a:solidFill>
                <a:effectLst/>
              </a:rPr>
              <a:t>arge, influential, impactful volunteer-led movement</a:t>
            </a:r>
          </a:p>
          <a:p>
            <a:pPr marL="1714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Unites and empowers patients, survivors, caregivers, </a:t>
            </a:r>
            <a:r>
              <a:rPr lang="en-US" sz="1600" dirty="0" smtClean="0"/>
              <a:t>family</a:t>
            </a:r>
            <a:endParaRPr lang="en-US" sz="1600" dirty="0" smtClean="0"/>
          </a:p>
          <a:p>
            <a:pPr marL="1714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Organized in all states and congressional districts </a:t>
            </a:r>
          </a:p>
          <a:p>
            <a:pPr marL="628650" marR="0" lvl="3"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Nearly 1 million grassroots advocates and growing</a:t>
            </a:r>
          </a:p>
          <a:p>
            <a:pPr marL="628650" marR="0" lvl="3"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Training and tools  to be effective, make voices heard</a:t>
            </a:r>
          </a:p>
          <a:p>
            <a:pPr marL="285750" lvl="2" indent="-285750">
              <a:buFont typeface="Arial" pitchFamily="34" charset="0"/>
              <a:buChar char="•"/>
            </a:pPr>
            <a:r>
              <a:rPr lang="en-US" sz="1600" dirty="0"/>
              <a:t>Expert capacity - grassroots , lobbying, policy, communications </a:t>
            </a:r>
            <a:endParaRPr lang="en-US" sz="1600" b="1" dirty="0"/>
          </a:p>
          <a:p>
            <a:pPr marL="285750" indent="-285750">
              <a:buFont typeface="Arial" pitchFamily="34" charset="0"/>
              <a:buChar char="•"/>
            </a:pPr>
            <a:r>
              <a:rPr lang="en-US" sz="1600" dirty="0" smtClean="0"/>
              <a:t>Educate voters and candidates about cancer issues</a:t>
            </a:r>
          </a:p>
          <a:p>
            <a:pPr marL="285750" marR="0" lvl="2"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effectLst/>
              </a:rPr>
              <a:t>Get government officials, candidates to make cancer national priority</a:t>
            </a:r>
            <a:endParaRPr lang="en-US" sz="1600" b="1" kern="1200" dirty="0" smtClean="0">
              <a:solidFill>
                <a:schemeClr val="tx1"/>
              </a:solidFill>
              <a:effectLst/>
            </a:endParaRPr>
          </a:p>
          <a:p>
            <a:pPr>
              <a:buFontTx/>
              <a:buChar char="•"/>
            </a:pPr>
            <a:endParaRPr lang="en-US" sz="1600" dirty="0" smtClean="0"/>
          </a:p>
          <a:p>
            <a:r>
              <a:rPr lang="en-US" sz="1600" b="1" dirty="0" smtClean="0"/>
              <a:t>ACS CAN is non-partisan </a:t>
            </a:r>
          </a:p>
          <a:p>
            <a:pPr marL="285750" indent="-285750">
              <a:buFont typeface="Arial" pitchFamily="34" charset="0"/>
              <a:buChar char="•"/>
            </a:pPr>
            <a:r>
              <a:rPr lang="en-US" sz="1600" dirty="0" smtClean="0"/>
              <a:t>Honest broker; does </a:t>
            </a:r>
            <a:r>
              <a:rPr lang="en-US" sz="1600" dirty="0"/>
              <a:t>not endorse political candidates or parties </a:t>
            </a:r>
            <a:endParaRPr lang="en-US" sz="1600" dirty="0" smtClean="0"/>
          </a:p>
          <a:p>
            <a:pPr marL="285750" indent="-285750">
              <a:buFont typeface="Arial" pitchFamily="34" charset="0"/>
              <a:buChar char="•"/>
            </a:pPr>
            <a:r>
              <a:rPr lang="en-US" sz="1600" dirty="0"/>
              <a:t>Not a political action committee, no contributions to parties or candidates</a:t>
            </a:r>
          </a:p>
          <a:p>
            <a:pPr marL="285750" indent="-285750">
              <a:buFont typeface="Arial" pitchFamily="34" charset="0"/>
              <a:buChar char="•"/>
            </a:pPr>
            <a:r>
              <a:rPr lang="en-US" sz="1600" dirty="0" smtClean="0"/>
              <a:t>Only supports evidence-based laws/policies that further mission</a:t>
            </a:r>
          </a:p>
          <a:p>
            <a:pPr lvl="1">
              <a:spcBef>
                <a:spcPct val="0"/>
              </a:spcBef>
            </a:pPr>
            <a:endParaRPr lang="en-US" sz="1600" dirty="0" smtClean="0"/>
          </a:p>
          <a:p>
            <a:pPr lvl="1">
              <a:spcBef>
                <a:spcPct val="0"/>
              </a:spcBef>
              <a:buFontTx/>
              <a:buChar char="•"/>
            </a:pPr>
            <a:endParaRPr lang="en-US" sz="1600" dirty="0" smtClean="0"/>
          </a:p>
          <a:p>
            <a:pPr lvl="1">
              <a:spcBef>
                <a:spcPct val="0"/>
              </a:spcBef>
            </a:pPr>
            <a:endParaRPr lang="en-US" sz="1600" dirty="0" smtClean="0"/>
          </a:p>
        </p:txBody>
      </p:sp>
      <p:sp>
        <p:nvSpPr>
          <p:cNvPr id="4" name="Slide Number Placeholder 3"/>
          <p:cNvSpPr>
            <a:spLocks noGrp="1"/>
          </p:cNvSpPr>
          <p:nvPr>
            <p:ph type="sldNum" sz="quarter" idx="10"/>
          </p:nvPr>
        </p:nvSpPr>
        <p:spPr/>
        <p:txBody>
          <a:bodyPr/>
          <a:lstStyle/>
          <a:p>
            <a:fld id="{8BD87A77-6036-43CD-9C26-9BE28A0E8080}" type="slidenum">
              <a:rPr lang="en-US" smtClean="0"/>
              <a:t>3</a:t>
            </a:fld>
            <a:endParaRPr lang="en-US" dirty="0"/>
          </a:p>
        </p:txBody>
      </p:sp>
    </p:spTree>
    <p:extLst>
      <p:ext uri="{BB962C8B-B14F-4D97-AF65-F5344CB8AC3E}">
        <p14:creationId xmlns:p14="http://schemas.microsoft.com/office/powerpoint/2010/main" val="98793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409575"/>
            <a:ext cx="3576638" cy="2682875"/>
          </a:xfrm>
        </p:spPr>
      </p:sp>
      <p:sp>
        <p:nvSpPr>
          <p:cNvPr id="3" name="Notes Placeholder 2"/>
          <p:cNvSpPr>
            <a:spLocks noGrp="1"/>
          </p:cNvSpPr>
          <p:nvPr>
            <p:ph type="body" idx="1"/>
          </p:nvPr>
        </p:nvSpPr>
        <p:spPr>
          <a:xfrm>
            <a:off x="120316" y="3272589"/>
            <a:ext cx="6736097" cy="5739064"/>
          </a:xfrm>
        </p:spPr>
        <p:txBody>
          <a:bodyPr/>
          <a:lstStyle/>
          <a:p>
            <a:pPr>
              <a:defRPr/>
            </a:pPr>
            <a:r>
              <a:rPr lang="en-US" sz="1600" b="1" dirty="0"/>
              <a:t>ACS priority mission outcomes drives ACS CAN’s work </a:t>
            </a:r>
          </a:p>
          <a:p>
            <a:pPr marL="285750" indent="-285750">
              <a:lnSpc>
                <a:spcPct val="80000"/>
              </a:lnSpc>
              <a:buFont typeface="Arial" pitchFamily="34" charset="0"/>
              <a:buChar char="•"/>
            </a:pPr>
            <a:endParaRPr lang="en-US" altLang="ko-KR" sz="1600" u="none" dirty="0" smtClean="0">
              <a:latin typeface="Calibri" pitchFamily="34" charset="0"/>
              <a:ea typeface="Gulim" pitchFamily="34" charset="-127"/>
            </a:endParaRPr>
          </a:p>
          <a:p>
            <a:pPr>
              <a:lnSpc>
                <a:spcPct val="80000"/>
              </a:lnSpc>
            </a:pPr>
            <a:r>
              <a:rPr lang="en-US" altLang="ko-KR" sz="1600" b="1" u="none" dirty="0" smtClean="0">
                <a:latin typeface="Calibri" pitchFamily="34" charset="0"/>
                <a:ea typeface="Gulim" pitchFamily="34" charset="-127"/>
              </a:rPr>
              <a:t>Research</a:t>
            </a:r>
            <a:r>
              <a:rPr lang="en-US" altLang="ko-KR" sz="1600" b="1" u="none" baseline="0" dirty="0" smtClean="0">
                <a:latin typeface="Calibri" pitchFamily="34" charset="0"/>
                <a:ea typeface="Gulim" pitchFamily="34" charset="-127"/>
              </a:rPr>
              <a:t> </a:t>
            </a:r>
          </a:p>
          <a:p>
            <a:pPr marL="285750" indent="-285750">
              <a:lnSpc>
                <a:spcPct val="80000"/>
              </a:lnSpc>
              <a:buFont typeface="Arial" pitchFamily="34" charset="0"/>
              <a:buChar char="•"/>
            </a:pPr>
            <a:r>
              <a:rPr lang="en-US" altLang="ko-KR" sz="1600" u="none" dirty="0" smtClean="0">
                <a:latin typeface="Calibri" pitchFamily="34" charset="0"/>
                <a:ea typeface="Gulim" pitchFamily="34" charset="-127"/>
              </a:rPr>
              <a:t>Federal government largest source funding </a:t>
            </a:r>
          </a:p>
          <a:p>
            <a:pPr marL="285750" indent="-285750">
              <a:lnSpc>
                <a:spcPct val="80000"/>
              </a:lnSpc>
              <a:buFont typeface="Arial" pitchFamily="34" charset="0"/>
              <a:buChar char="•"/>
            </a:pPr>
            <a:r>
              <a:rPr lang="en-US" altLang="ko-KR" sz="1600" u="none" dirty="0" smtClean="0">
                <a:latin typeface="Calibri" pitchFamily="34" charset="0"/>
                <a:ea typeface="Gulim" pitchFamily="34" charset="-127"/>
              </a:rPr>
              <a:t>Role in every</a:t>
            </a:r>
            <a:r>
              <a:rPr lang="en-US" altLang="ko-KR" sz="1600" u="none" baseline="0" dirty="0" smtClean="0">
                <a:latin typeface="Calibri" pitchFamily="34" charset="0"/>
                <a:ea typeface="Gulim" pitchFamily="34" charset="-127"/>
              </a:rPr>
              <a:t> major breakthrough in last 70 years</a:t>
            </a:r>
          </a:p>
          <a:p>
            <a:pPr marL="285750" lvl="0" indent="-285750">
              <a:lnSpc>
                <a:spcPct val="80000"/>
              </a:lnSpc>
              <a:buFont typeface="Arial" pitchFamily="34" charset="0"/>
              <a:buChar char="•"/>
            </a:pPr>
            <a:r>
              <a:rPr lang="en-US" altLang="ko-KR" sz="1600" dirty="0" smtClean="0">
                <a:latin typeface="Calibri" pitchFamily="34" charset="0"/>
                <a:ea typeface="Gulim" pitchFamily="34" charset="-127"/>
              </a:rPr>
              <a:t>Challenge</a:t>
            </a:r>
            <a:r>
              <a:rPr lang="en-US" altLang="ko-KR" sz="1600" baseline="0" dirty="0" smtClean="0">
                <a:latin typeface="Calibri" pitchFamily="34" charset="0"/>
                <a:ea typeface="Gulim" pitchFamily="34" charset="-127"/>
              </a:rPr>
              <a:t>s –  deficit reduction and </a:t>
            </a:r>
            <a:r>
              <a:rPr lang="en-US" altLang="ko-KR" sz="1600" baseline="0" dirty="0" smtClean="0">
                <a:latin typeface="Calibri" pitchFamily="34" charset="0"/>
                <a:ea typeface="Gulim" pitchFamily="34" charset="-127"/>
              </a:rPr>
              <a:t>spending</a:t>
            </a:r>
          </a:p>
          <a:p>
            <a:pPr marL="285750" lvl="0" indent="-285750">
              <a:lnSpc>
                <a:spcPct val="80000"/>
              </a:lnSpc>
              <a:buFont typeface="Arial" pitchFamily="34" charset="0"/>
              <a:buChar char="•"/>
            </a:pPr>
            <a:endParaRPr lang="en-US" altLang="ko-KR" sz="1600" baseline="0" dirty="0" smtClean="0">
              <a:latin typeface="Calibri" pitchFamily="34" charset="0"/>
              <a:ea typeface="Gulim" pitchFamily="34" charset="-127"/>
            </a:endParaRPr>
          </a:p>
          <a:p>
            <a:pPr>
              <a:defRPr/>
            </a:pPr>
            <a:r>
              <a:rPr lang="en-US" sz="1600" b="1" dirty="0"/>
              <a:t>Tobacco - </a:t>
            </a:r>
            <a:r>
              <a:rPr lang="en-US" sz="1600" dirty="0"/>
              <a:t>#1 cause preventable death </a:t>
            </a:r>
            <a:endParaRPr lang="en-US" sz="1600" b="1" dirty="0"/>
          </a:p>
          <a:p>
            <a:pPr marL="285750" indent="-285750">
              <a:buFont typeface="Arial" pitchFamily="34" charset="0"/>
              <a:buChar char="•"/>
              <a:defRPr/>
            </a:pPr>
            <a:r>
              <a:rPr lang="en-US" sz="1600" dirty="0"/>
              <a:t>Only 19% US adults smoke - public policy works </a:t>
            </a:r>
          </a:p>
          <a:p>
            <a:pPr marL="742950" lvl="1" indent="-285750">
              <a:buFont typeface="Arial" pitchFamily="34" charset="0"/>
              <a:buChar char="•"/>
              <a:defRPr/>
            </a:pPr>
            <a:r>
              <a:rPr lang="en-US" sz="1600" dirty="0"/>
              <a:t>Taxes, smoke-free, cessation/prevention </a:t>
            </a:r>
          </a:p>
          <a:p>
            <a:pPr marL="285750" indent="-285750">
              <a:buFont typeface="Arial" pitchFamily="34" charset="0"/>
              <a:buChar char="•"/>
              <a:defRPr/>
            </a:pPr>
            <a:r>
              <a:rPr lang="en-US" sz="1600" dirty="0"/>
              <a:t>Need to do more – drop in smoking rates stalled </a:t>
            </a:r>
          </a:p>
          <a:p>
            <a:pPr marL="742950" lvl="1" indent="-285750">
              <a:buFont typeface="Arial" pitchFamily="34" charset="0"/>
              <a:buChar char="•"/>
              <a:defRPr/>
            </a:pPr>
            <a:r>
              <a:rPr lang="en-US" sz="1600" dirty="0"/>
              <a:t>Use of other tobacco on rise – tax parity, industry promotion </a:t>
            </a:r>
          </a:p>
          <a:p>
            <a:pPr marL="742950" lvl="1" indent="-285750">
              <a:buFont typeface="Arial" pitchFamily="34" charset="0"/>
              <a:buChar char="•"/>
              <a:defRPr/>
            </a:pPr>
            <a:r>
              <a:rPr lang="en-US" sz="1600" dirty="0"/>
              <a:t>Prevention/cessation programs lowest funding since 1999 </a:t>
            </a:r>
          </a:p>
          <a:p>
            <a:pPr marL="742950" lvl="1" indent="-285750">
              <a:buFont typeface="Arial" pitchFamily="34" charset="0"/>
              <a:buChar char="•"/>
              <a:defRPr/>
            </a:pPr>
            <a:r>
              <a:rPr lang="en-US" sz="1600" dirty="0"/>
              <a:t>FDA regulation – menthol, cigars </a:t>
            </a:r>
          </a:p>
          <a:p>
            <a:pPr marL="285750" lvl="0" indent="-285750">
              <a:lnSpc>
                <a:spcPct val="80000"/>
              </a:lnSpc>
              <a:buFont typeface="Arial" pitchFamily="34" charset="0"/>
              <a:buChar char="•"/>
            </a:pPr>
            <a:endParaRPr lang="en-US" altLang="ko-KR" sz="1600" baseline="0" dirty="0" smtClean="0">
              <a:latin typeface="Calibri" pitchFamily="34" charset="0"/>
              <a:ea typeface="Gulim" pitchFamily="34" charset="-127"/>
            </a:endParaRPr>
          </a:p>
          <a:p>
            <a:pPr>
              <a:lnSpc>
                <a:spcPct val="80000"/>
              </a:lnSpc>
            </a:pPr>
            <a:r>
              <a:rPr lang="en-US" altLang="ko-KR" sz="1600" b="1" dirty="0" smtClean="0">
                <a:latin typeface="Calibri" pitchFamily="34" charset="0"/>
                <a:ea typeface="Gulim" pitchFamily="34" charset="-127"/>
              </a:rPr>
              <a:t>Survivorship</a:t>
            </a:r>
            <a:r>
              <a:rPr lang="en-US" altLang="ko-KR" sz="1600" b="1" baseline="0" dirty="0" smtClean="0">
                <a:latin typeface="Calibri" pitchFamily="34" charset="0"/>
                <a:ea typeface="Gulim" pitchFamily="34" charset="-127"/>
              </a:rPr>
              <a:t> / Quality of Life </a:t>
            </a:r>
            <a:r>
              <a:rPr lang="en-US" altLang="ko-KR" sz="1600" dirty="0" smtClean="0">
                <a:latin typeface="Calibri" pitchFamily="34" charset="0"/>
                <a:ea typeface="Gulim" pitchFamily="34" charset="-127"/>
              </a:rPr>
              <a:t>- t</a:t>
            </a:r>
            <a:r>
              <a:rPr lang="en-US" altLang="ko-KR" sz="1600" baseline="0" dirty="0" smtClean="0">
                <a:latin typeface="Calibri" pitchFamily="34" charset="0"/>
                <a:ea typeface="Gulim" pitchFamily="34" charset="-127"/>
              </a:rPr>
              <a:t>reat patient, not disease </a:t>
            </a:r>
          </a:p>
          <a:p>
            <a:pPr marL="285750" indent="-285750">
              <a:lnSpc>
                <a:spcPct val="80000"/>
              </a:lnSpc>
              <a:buFont typeface="Arial" pitchFamily="34" charset="0"/>
              <a:buChar char="•"/>
            </a:pPr>
            <a:r>
              <a:rPr lang="en-US" altLang="ko-KR" sz="1600" baseline="0" dirty="0" smtClean="0">
                <a:latin typeface="Calibri" pitchFamily="34" charset="0"/>
                <a:ea typeface="Gulim" pitchFamily="34" charset="-127"/>
              </a:rPr>
              <a:t>Federal bills - expand access to palliative care,  more research</a:t>
            </a:r>
          </a:p>
          <a:p>
            <a:pPr marL="742950" lvl="1" indent="-285750">
              <a:lnSpc>
                <a:spcPct val="80000"/>
              </a:lnSpc>
              <a:buFont typeface="Arial" pitchFamily="34" charset="0"/>
              <a:buChar char="•"/>
            </a:pPr>
            <a:r>
              <a:rPr lang="en-US" altLang="ko-KR" sz="1600" dirty="0" smtClean="0">
                <a:latin typeface="Calibri" pitchFamily="34" charset="0"/>
                <a:ea typeface="Gulim" pitchFamily="34" charset="-127"/>
              </a:rPr>
              <a:t>P</a:t>
            </a:r>
            <a:r>
              <a:rPr lang="en-US" altLang="ko-KR" sz="1600" baseline="0" dirty="0" smtClean="0">
                <a:latin typeface="Calibri" pitchFamily="34" charset="0"/>
                <a:ea typeface="Gulim" pitchFamily="34" charset="-127"/>
              </a:rPr>
              <a:t>otential for broad consensus </a:t>
            </a:r>
          </a:p>
          <a:p>
            <a:pPr marL="285750" indent="-285750">
              <a:lnSpc>
                <a:spcPct val="80000"/>
              </a:lnSpc>
              <a:buFont typeface="Arial" pitchFamily="34" charset="0"/>
              <a:buChar char="•"/>
            </a:pPr>
            <a:r>
              <a:rPr lang="en-US" altLang="ko-KR" sz="1600" baseline="0" dirty="0" smtClean="0">
                <a:latin typeface="Calibri" pitchFamily="34" charset="0"/>
                <a:ea typeface="Gulim" pitchFamily="34" charset="-127"/>
              </a:rPr>
              <a:t>States and FDA – access to pain medication </a:t>
            </a:r>
          </a:p>
          <a:p>
            <a:pPr>
              <a:lnSpc>
                <a:spcPct val="80000"/>
              </a:lnSpc>
            </a:pPr>
            <a:endParaRPr lang="en-US" altLang="ko-KR" sz="1600" dirty="0" smtClean="0">
              <a:latin typeface="Calibri" pitchFamily="34" charset="0"/>
              <a:ea typeface="Gulim" pitchFamily="34" charset="-127"/>
            </a:endParaRPr>
          </a:p>
          <a:p>
            <a:pPr>
              <a:lnSpc>
                <a:spcPct val="80000"/>
              </a:lnSpc>
            </a:pPr>
            <a:r>
              <a:rPr lang="en-US" altLang="ko-KR" sz="1600" b="1" dirty="0" smtClean="0">
                <a:latin typeface="Calibri" pitchFamily="34" charset="0"/>
                <a:ea typeface="Gulim" pitchFamily="34" charset="-127"/>
              </a:rPr>
              <a:t>Access to Care </a:t>
            </a:r>
            <a:endParaRPr lang="en-US" altLang="ko-KR" sz="1600" b="1" dirty="0">
              <a:latin typeface="Calibri" pitchFamily="34" charset="0"/>
            </a:endParaRPr>
          </a:p>
          <a:p>
            <a:pPr marL="285750" indent="-285750">
              <a:lnSpc>
                <a:spcPct val="80000"/>
              </a:lnSpc>
              <a:buFont typeface="Arial" pitchFamily="34" charset="0"/>
              <a:buChar char="•"/>
            </a:pPr>
            <a:r>
              <a:rPr lang="en-US" sz="1600" b="0" kern="1200" dirty="0" smtClean="0">
                <a:solidFill>
                  <a:schemeClr val="tx1"/>
                </a:solidFill>
                <a:effectLst/>
              </a:rPr>
              <a:t>Millions </a:t>
            </a:r>
            <a:r>
              <a:rPr lang="en-US" sz="1600" b="0" kern="1200" dirty="0" smtClean="0">
                <a:solidFill>
                  <a:schemeClr val="tx1"/>
                </a:solidFill>
                <a:effectLst/>
              </a:rPr>
              <a:t>not benefiting from progress - can’t get health </a:t>
            </a:r>
            <a:r>
              <a:rPr lang="en-US" sz="1600" b="0" kern="1200" dirty="0" smtClean="0">
                <a:solidFill>
                  <a:schemeClr val="tx1"/>
                </a:solidFill>
                <a:effectLst/>
              </a:rPr>
              <a:t>care </a:t>
            </a:r>
            <a:endParaRPr lang="en-US" sz="1600" b="0" kern="1200" dirty="0" smtClean="0">
              <a:solidFill>
                <a:schemeClr val="tx1"/>
              </a:solidFill>
              <a:effectLst/>
            </a:endParaRPr>
          </a:p>
          <a:p>
            <a:pPr marL="171450" indent="-171450">
              <a:lnSpc>
                <a:spcPct val="80000"/>
              </a:lnSpc>
              <a:buFont typeface="Arial" pitchFamily="34" charset="0"/>
              <a:buChar char="•"/>
            </a:pPr>
            <a:r>
              <a:rPr lang="en-US" sz="1600" b="0" kern="1200" dirty="0" smtClean="0">
                <a:solidFill>
                  <a:schemeClr val="tx1"/>
                </a:solidFill>
                <a:effectLst/>
              </a:rPr>
              <a:t>   Society </a:t>
            </a:r>
            <a:r>
              <a:rPr lang="en-US" sz="1600" b="0" kern="1200" dirty="0" smtClean="0">
                <a:solidFill>
                  <a:schemeClr val="tx1"/>
                </a:solidFill>
                <a:effectLst/>
              </a:rPr>
              <a:t>research </a:t>
            </a:r>
            <a:r>
              <a:rPr lang="en-US" sz="1600" b="0" kern="1200" dirty="0" smtClean="0">
                <a:solidFill>
                  <a:schemeClr val="tx1"/>
                </a:solidFill>
                <a:effectLst/>
              </a:rPr>
              <a:t>– explains the </a:t>
            </a:r>
            <a:r>
              <a:rPr lang="en-US" sz="1600" b="0" kern="1200" dirty="0" smtClean="0">
                <a:solidFill>
                  <a:schemeClr val="tx1"/>
                </a:solidFill>
                <a:effectLst/>
              </a:rPr>
              <a:t>link between coverage and health outcomes </a:t>
            </a:r>
            <a:endParaRPr lang="en-US" sz="1600" b="1" dirty="0"/>
          </a:p>
          <a:p>
            <a:pPr marL="171450" indent="-171450">
              <a:lnSpc>
                <a:spcPct val="80000"/>
              </a:lnSpc>
              <a:buFont typeface="Arial" pitchFamily="34" charset="0"/>
              <a:buChar char="•"/>
            </a:pPr>
            <a:r>
              <a:rPr lang="en-US" sz="1600" b="0" i="0" u="none" kern="1200" dirty="0" smtClean="0">
                <a:solidFill>
                  <a:schemeClr val="tx1"/>
                </a:solidFill>
                <a:effectLst/>
              </a:rPr>
              <a:t>   Affordable</a:t>
            </a:r>
            <a:r>
              <a:rPr lang="en-US" sz="1600" b="0" i="0" u="none" kern="1200" baseline="0" dirty="0" smtClean="0">
                <a:solidFill>
                  <a:schemeClr val="tx1"/>
                </a:solidFill>
                <a:effectLst/>
              </a:rPr>
              <a:t> </a:t>
            </a:r>
            <a:r>
              <a:rPr lang="en-US" sz="1600" b="0" i="0" u="none" kern="1200" baseline="0" dirty="0" smtClean="0">
                <a:solidFill>
                  <a:schemeClr val="tx1"/>
                </a:solidFill>
                <a:effectLst/>
              </a:rPr>
              <a:t>Care Act – not perfect, not defend every turn  </a:t>
            </a:r>
          </a:p>
          <a:p>
            <a:pPr marL="628650" lvl="1" indent="-171450">
              <a:lnSpc>
                <a:spcPct val="80000"/>
              </a:lnSpc>
              <a:buFont typeface="Arial" pitchFamily="34" charset="0"/>
              <a:buChar char="•"/>
            </a:pPr>
            <a:r>
              <a:rPr lang="en-US" sz="1600" dirty="0" smtClean="0">
                <a:latin typeface="Calibri" pitchFamily="34" charset="0"/>
              </a:rPr>
              <a:t>ACS CAN</a:t>
            </a:r>
            <a:r>
              <a:rPr lang="en-US" sz="1600" baseline="0" dirty="0" smtClean="0">
                <a:latin typeface="Calibri" pitchFamily="34" charset="0"/>
              </a:rPr>
              <a:t> a</a:t>
            </a:r>
            <a:r>
              <a:rPr lang="en-US" sz="1600" dirty="0" smtClean="0">
                <a:latin typeface="Calibri" pitchFamily="34" charset="0"/>
              </a:rPr>
              <a:t>pplies “cancer lens” </a:t>
            </a:r>
          </a:p>
          <a:p>
            <a:pPr marL="628650" lvl="1" indent="-171450">
              <a:lnSpc>
                <a:spcPct val="80000"/>
              </a:lnSpc>
              <a:buFont typeface="Arial" pitchFamily="34" charset="0"/>
              <a:buChar char="•"/>
            </a:pPr>
            <a:r>
              <a:rPr lang="en-US" sz="1600" dirty="0" smtClean="0">
                <a:latin typeface="Calibri" pitchFamily="34" charset="0"/>
              </a:rPr>
              <a:t>Support specific provisions helping cancer patients and families</a:t>
            </a:r>
            <a:r>
              <a:rPr lang="en-US" sz="1600" baseline="0" dirty="0" smtClean="0">
                <a:latin typeface="Calibri" pitchFamily="34" charset="0"/>
              </a:rPr>
              <a:t> </a:t>
            </a:r>
          </a:p>
          <a:p>
            <a:pPr marL="628650" lvl="1" indent="-171450">
              <a:lnSpc>
                <a:spcPct val="80000"/>
              </a:lnSpc>
              <a:buFont typeface="Arial" pitchFamily="34" charset="0"/>
              <a:buChar char="•"/>
            </a:pPr>
            <a:r>
              <a:rPr lang="en-US" sz="1600" dirty="0" smtClean="0">
                <a:latin typeface="Calibri" pitchFamily="34" charset="0"/>
              </a:rPr>
              <a:t>Examples: </a:t>
            </a:r>
            <a:r>
              <a:rPr lang="en-US" sz="1600" baseline="0" dirty="0" smtClean="0">
                <a:latin typeface="Calibri" pitchFamily="34" charset="0"/>
              </a:rPr>
              <a:t>i</a:t>
            </a:r>
            <a:r>
              <a:rPr lang="en-US" sz="1600" dirty="0" smtClean="0">
                <a:latin typeface="Calibri" pitchFamily="34" charset="0"/>
              </a:rPr>
              <a:t>nsurance reforms (pre-ex, guaranteed issue, annual limits); </a:t>
            </a:r>
          </a:p>
          <a:p>
            <a:pPr marL="628650" lvl="1" indent="-171450">
              <a:lnSpc>
                <a:spcPct val="80000"/>
              </a:lnSpc>
              <a:buFont typeface="Arial" pitchFamily="34" charset="0"/>
              <a:buChar char="•"/>
            </a:pPr>
            <a:r>
              <a:rPr lang="en-US" sz="1600" baseline="0" dirty="0" smtClean="0">
                <a:latin typeface="Calibri" pitchFamily="34" charset="0"/>
              </a:rPr>
              <a:t>Deploy </a:t>
            </a:r>
            <a:r>
              <a:rPr lang="en-US" sz="1600" baseline="0" dirty="0" smtClean="0">
                <a:latin typeface="Calibri" pitchFamily="34" charset="0"/>
              </a:rPr>
              <a:t>p</a:t>
            </a:r>
            <a:r>
              <a:rPr lang="en-US" sz="1600" dirty="0" smtClean="0">
                <a:latin typeface="Calibri" pitchFamily="34" charset="0"/>
              </a:rPr>
              <a:t>revention programs; purchase insurance through </a:t>
            </a:r>
            <a:r>
              <a:rPr lang="en-US" sz="1600" baseline="0" dirty="0" smtClean="0">
                <a:latin typeface="Calibri" pitchFamily="34" charset="0"/>
              </a:rPr>
              <a:t>exchanges;</a:t>
            </a:r>
            <a:r>
              <a:rPr lang="en-US" sz="1600" dirty="0" smtClean="0">
                <a:latin typeface="Calibri" pitchFamily="34" charset="0"/>
              </a:rPr>
              <a:t> </a:t>
            </a:r>
            <a:r>
              <a:rPr lang="en-US" sz="1600" baseline="0" dirty="0" smtClean="0">
                <a:latin typeface="Calibri" pitchFamily="34" charset="0"/>
              </a:rPr>
              <a:t>increase access to </a:t>
            </a:r>
            <a:r>
              <a:rPr lang="en-US" sz="1600" baseline="0" dirty="0" smtClean="0">
                <a:latin typeface="Calibri" pitchFamily="34" charset="0"/>
              </a:rPr>
              <a:t>Medicaid</a:t>
            </a:r>
            <a:endParaRPr lang="en-US" sz="1600" dirty="0">
              <a:latin typeface="Calibri" pitchFamily="34" charset="0"/>
            </a:endParaRPr>
          </a:p>
          <a:p>
            <a:pPr marL="628650" lvl="1" indent="-171450">
              <a:lnSpc>
                <a:spcPct val="80000"/>
              </a:lnSpc>
              <a:buFont typeface="Arial" pitchFamily="34" charset="0"/>
              <a:buChar char="•"/>
            </a:pPr>
            <a:endParaRPr lang="en-US" sz="1600" baseline="0" dirty="0" smtClean="0">
              <a:latin typeface="Calibri" pitchFamily="34" charset="0"/>
            </a:endParaRPr>
          </a:p>
        </p:txBody>
      </p:sp>
      <p:sp>
        <p:nvSpPr>
          <p:cNvPr id="4" name="Slide Number Placeholder 3"/>
          <p:cNvSpPr>
            <a:spLocks noGrp="1"/>
          </p:cNvSpPr>
          <p:nvPr>
            <p:ph type="sldNum" sz="quarter" idx="10"/>
          </p:nvPr>
        </p:nvSpPr>
        <p:spPr/>
        <p:txBody>
          <a:bodyPr/>
          <a:lstStyle/>
          <a:p>
            <a:fld id="{8BD87A77-6036-43CD-9C26-9BE28A0E8080}" type="slidenum">
              <a:rPr lang="en-US" smtClean="0"/>
              <a:t>4</a:t>
            </a:fld>
            <a:endParaRPr lang="en-US"/>
          </a:p>
        </p:txBody>
      </p:sp>
    </p:spTree>
    <p:extLst>
      <p:ext uri="{BB962C8B-B14F-4D97-AF65-F5344CB8AC3E}">
        <p14:creationId xmlns:p14="http://schemas.microsoft.com/office/powerpoint/2010/main" val="250967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171450"/>
            <a:ext cx="2781300" cy="2085975"/>
          </a:xfrm>
        </p:spPr>
      </p:sp>
      <p:sp>
        <p:nvSpPr>
          <p:cNvPr id="3" name="Notes Placeholder 2"/>
          <p:cNvSpPr>
            <a:spLocks noGrp="1"/>
          </p:cNvSpPr>
          <p:nvPr>
            <p:ph type="body" idx="1"/>
          </p:nvPr>
        </p:nvSpPr>
        <p:spPr>
          <a:xfrm>
            <a:off x="252661" y="2258010"/>
            <a:ext cx="6280485" cy="7740232"/>
          </a:xfrm>
        </p:spPr>
        <p:txBody>
          <a:bodyPr/>
          <a:lstStyle/>
          <a:p>
            <a:r>
              <a:rPr lang="en-US" dirty="0"/>
              <a:t>ACS and the </a:t>
            </a:r>
            <a:r>
              <a:rPr lang="en-US" dirty="0" err="1"/>
              <a:t>CoC</a:t>
            </a:r>
            <a:r>
              <a:rPr lang="en-US" dirty="0"/>
              <a:t> have a long-standing history together and have shared major milestones in more than </a:t>
            </a:r>
            <a:r>
              <a:rPr lang="en-US" dirty="0" smtClean="0"/>
              <a:t>100 </a:t>
            </a:r>
            <a:r>
              <a:rPr lang="en-US" dirty="0"/>
              <a:t>years of working together. Past and current collaborations between the Society and </a:t>
            </a:r>
            <a:r>
              <a:rPr lang="en-US" dirty="0" err="1"/>
              <a:t>CoC</a:t>
            </a:r>
            <a:r>
              <a:rPr lang="en-US" dirty="0"/>
              <a:t> have made a tremendous impact on the support available to newly diagnosed cancer patients, education of the public about cancer prevention and early detection, and physician engagement in cancer control activities at the state and community levels. </a:t>
            </a:r>
          </a:p>
          <a:p>
            <a:endParaRPr lang="en-US" dirty="0"/>
          </a:p>
          <a:p>
            <a:r>
              <a:rPr lang="en-US" dirty="0"/>
              <a:t>The relationship between the Commission on Cancer and ACS CAN, the </a:t>
            </a:r>
            <a:r>
              <a:rPr lang="en-US" dirty="0" smtClean="0"/>
              <a:t>advocacy  affiliate </a:t>
            </a:r>
            <a:r>
              <a:rPr lang="en-US" dirty="0"/>
              <a:t>of the American Cancer Society is just beginning.  Even so, many members of the </a:t>
            </a:r>
            <a:r>
              <a:rPr lang="en-US" dirty="0" err="1"/>
              <a:t>CoC</a:t>
            </a:r>
            <a:r>
              <a:rPr lang="en-US" dirty="0"/>
              <a:t> have already taken the step to join this new grassroots movement.</a:t>
            </a:r>
          </a:p>
          <a:p>
            <a:endParaRPr lang="en-US" dirty="0"/>
          </a:p>
        </p:txBody>
      </p:sp>
      <p:sp>
        <p:nvSpPr>
          <p:cNvPr id="4" name="Slide Number Placeholder 3"/>
          <p:cNvSpPr>
            <a:spLocks noGrp="1"/>
          </p:cNvSpPr>
          <p:nvPr>
            <p:ph type="sldNum" sz="quarter" idx="10"/>
          </p:nvPr>
        </p:nvSpPr>
        <p:spPr/>
        <p:txBody>
          <a:bodyPr/>
          <a:lstStyle/>
          <a:p>
            <a:fld id="{8BD87A77-6036-43CD-9C26-9BE28A0E8080}" type="slidenum">
              <a:rPr lang="en-US" smtClean="0"/>
              <a:t>5</a:t>
            </a:fld>
            <a:endParaRPr lang="en-US"/>
          </a:p>
        </p:txBody>
      </p:sp>
    </p:spTree>
    <p:extLst>
      <p:ext uri="{BB962C8B-B14F-4D97-AF65-F5344CB8AC3E}">
        <p14:creationId xmlns:p14="http://schemas.microsoft.com/office/powerpoint/2010/main" val="403526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171450"/>
            <a:ext cx="2781300" cy="2085975"/>
          </a:xfrm>
        </p:spPr>
      </p:sp>
      <p:sp>
        <p:nvSpPr>
          <p:cNvPr id="3" name="Notes Placeholder 2"/>
          <p:cNvSpPr>
            <a:spLocks noGrp="1"/>
          </p:cNvSpPr>
          <p:nvPr>
            <p:ph type="body" idx="1"/>
          </p:nvPr>
        </p:nvSpPr>
        <p:spPr>
          <a:xfrm>
            <a:off x="252661" y="2258010"/>
            <a:ext cx="6280485" cy="7740232"/>
          </a:xfrm>
        </p:spPr>
        <p:txBody>
          <a:bodyPr/>
          <a:lstStyle/>
          <a:p>
            <a:pPr>
              <a:lnSpc>
                <a:spcPct val="80000"/>
              </a:lnSpc>
            </a:pPr>
            <a:r>
              <a:rPr lang="en-US" dirty="0">
                <a:latin typeface="Arial Unicode MS" pitchFamily="34" charset="-128"/>
              </a:rPr>
              <a:t>To fight cancer in the modern world, </a:t>
            </a:r>
            <a:r>
              <a:rPr lang="en-US" dirty="0" smtClean="0">
                <a:latin typeface="Arial Unicode MS" pitchFamily="34" charset="-128"/>
              </a:rPr>
              <a:t>we </a:t>
            </a:r>
            <a:r>
              <a:rPr lang="en-US" dirty="0">
                <a:latin typeface="Arial Unicode MS" pitchFamily="34" charset="-128"/>
              </a:rPr>
              <a:t>need more advocacy </a:t>
            </a:r>
            <a:r>
              <a:rPr lang="en-US" dirty="0" smtClean="0">
                <a:latin typeface="Arial Unicode MS" pitchFamily="34" charset="-128"/>
              </a:rPr>
              <a:t>to </a:t>
            </a:r>
            <a:r>
              <a:rPr lang="en-US" dirty="0">
                <a:latin typeface="Arial Unicode MS" pitchFamily="34" charset="-128"/>
              </a:rPr>
              <a:t>accomplish our mission. ACS CAN’s goal is to make our government and our elected officials work for us. The proof is in the success we’ve had in changing laws and thereby changing cancer mortality and cancer incidence. </a:t>
            </a:r>
          </a:p>
          <a:p>
            <a:pPr>
              <a:lnSpc>
                <a:spcPct val="80000"/>
              </a:lnSpc>
            </a:pPr>
            <a:endParaRPr lang="en-US" sz="800" dirty="0">
              <a:latin typeface="Arial Unicode MS" pitchFamily="34" charset="-128"/>
            </a:endParaRPr>
          </a:p>
          <a:p>
            <a:pPr>
              <a:lnSpc>
                <a:spcPct val="80000"/>
              </a:lnSpc>
            </a:pPr>
            <a:r>
              <a:rPr lang="en-US" dirty="0" smtClean="0">
                <a:latin typeface="Arial Unicode MS" pitchFamily="34" charset="-128"/>
              </a:rPr>
              <a:t>Advocacy </a:t>
            </a:r>
            <a:r>
              <a:rPr lang="en-US" dirty="0">
                <a:latin typeface="Arial Unicode MS" pitchFamily="34" charset="-128"/>
              </a:rPr>
              <a:t>is a cost effective investment – your donation to ACS CAN will help us move government to act, thereby benefiting millions of Americans as we advance our mission.  You, as taxpayers, constituents and voters need to let your elected officials know that you think the fight against cancer is one of the most important issues they should be addressing.  ACS CAN will help make your voice heard.</a:t>
            </a:r>
          </a:p>
          <a:p>
            <a:pPr>
              <a:lnSpc>
                <a:spcPct val="80000"/>
              </a:lnSpc>
            </a:pPr>
            <a:endParaRPr lang="en-US" sz="800" dirty="0">
              <a:latin typeface="Arial Unicode MS" pitchFamily="34" charset="-128"/>
            </a:endParaRPr>
          </a:p>
          <a:p>
            <a:pPr>
              <a:lnSpc>
                <a:spcPct val="80000"/>
              </a:lnSpc>
            </a:pPr>
            <a:r>
              <a:rPr lang="en-US" dirty="0">
                <a:latin typeface="Arial Unicode MS" pitchFamily="34" charset="-128"/>
              </a:rPr>
              <a:t>Your donation to ACS CAN </a:t>
            </a:r>
            <a:r>
              <a:rPr lang="en-US" dirty="0" err="1">
                <a:latin typeface="Arial Unicode MS" pitchFamily="34" charset="-128"/>
              </a:rPr>
              <a:t>can</a:t>
            </a:r>
            <a:r>
              <a:rPr lang="en-US" dirty="0">
                <a:latin typeface="Arial Unicode MS" pitchFamily="34" charset="-128"/>
              </a:rPr>
              <a:t> help us to lobby and run grassroots </a:t>
            </a:r>
            <a:r>
              <a:rPr lang="en-US" dirty="0" smtClean="0">
                <a:latin typeface="Arial Unicode MS" pitchFamily="34" charset="-128"/>
              </a:rPr>
              <a:t>campaign as well as ads </a:t>
            </a:r>
            <a:r>
              <a:rPr lang="en-US" dirty="0">
                <a:latin typeface="Arial Unicode MS" pitchFamily="34" charset="-128"/>
              </a:rPr>
              <a:t>that resonate with the public, generate media attention, and garner legislative support. </a:t>
            </a:r>
          </a:p>
          <a:p>
            <a:pPr>
              <a:lnSpc>
                <a:spcPct val="80000"/>
              </a:lnSpc>
            </a:pPr>
            <a:endParaRPr lang="en-US" sz="800" dirty="0">
              <a:latin typeface="Arial Unicode MS" pitchFamily="34" charset="-128"/>
            </a:endParaRPr>
          </a:p>
          <a:p>
            <a:pPr>
              <a:lnSpc>
                <a:spcPct val="80000"/>
              </a:lnSpc>
            </a:pPr>
            <a:r>
              <a:rPr lang="en-US" dirty="0">
                <a:latin typeface="Arial Unicode MS" pitchFamily="34" charset="-128"/>
              </a:rPr>
              <a:t>ACS CAN allows us to continue to grow our movement, to ensure that the voices of people who care about cancer are not only heard, but are heard loud and clear. </a:t>
            </a:r>
            <a:endParaRPr lang="en-US" dirty="0" smtClean="0">
              <a:latin typeface="Arial Unicode MS" pitchFamily="34" charset="-128"/>
            </a:endParaRPr>
          </a:p>
          <a:p>
            <a:pPr>
              <a:lnSpc>
                <a:spcPct val="80000"/>
              </a:lnSpc>
            </a:pPr>
            <a:endParaRPr lang="en-US" sz="800" dirty="0">
              <a:latin typeface="Arial Unicode MS" pitchFamily="34" charset="-128"/>
            </a:endParaRPr>
          </a:p>
          <a:p>
            <a:pPr>
              <a:lnSpc>
                <a:spcPct val="80000"/>
              </a:lnSpc>
            </a:pPr>
            <a:r>
              <a:rPr lang="en-US" dirty="0">
                <a:latin typeface="Arial Unicode MS" pitchFamily="34" charset="-128"/>
              </a:rPr>
              <a:t>Today you have the opportunity to show leadership in the fight against cancer by joining ACS CAN. Whether it’s because it’s your life’s work, the life of a loved one, or about saving your own life, as someone who cares about cancer, </a:t>
            </a:r>
            <a:r>
              <a:rPr lang="en-US" i="1" u="sng" dirty="0">
                <a:latin typeface="Arial Unicode MS" pitchFamily="34" charset="-128"/>
              </a:rPr>
              <a:t>you</a:t>
            </a:r>
            <a:r>
              <a:rPr lang="en-US" dirty="0">
                <a:latin typeface="Arial Unicode MS" pitchFamily="34" charset="-128"/>
              </a:rPr>
              <a:t> are already part of our growing movement. </a:t>
            </a:r>
            <a:r>
              <a:rPr lang="en-US" dirty="0" smtClean="0">
                <a:latin typeface="Arial Unicode MS" pitchFamily="34" charset="-128"/>
              </a:rPr>
              <a:t>Join </a:t>
            </a:r>
            <a:r>
              <a:rPr lang="en-US" dirty="0">
                <a:latin typeface="Arial Unicode MS" pitchFamily="34" charset="-128"/>
              </a:rPr>
              <a:t>ACS CAN. Remember if one American can battle cancer, a nation can rise up to defeat it. </a:t>
            </a:r>
          </a:p>
          <a:p>
            <a:endParaRPr lang="en-US" dirty="0"/>
          </a:p>
        </p:txBody>
      </p:sp>
      <p:sp>
        <p:nvSpPr>
          <p:cNvPr id="4" name="Slide Number Placeholder 3"/>
          <p:cNvSpPr>
            <a:spLocks noGrp="1"/>
          </p:cNvSpPr>
          <p:nvPr>
            <p:ph type="sldNum" sz="quarter" idx="10"/>
          </p:nvPr>
        </p:nvSpPr>
        <p:spPr/>
        <p:txBody>
          <a:bodyPr/>
          <a:lstStyle/>
          <a:p>
            <a:fld id="{8BD87A77-6036-43CD-9C26-9BE28A0E8080}" type="slidenum">
              <a:rPr lang="en-US" smtClean="0"/>
              <a:t>6</a:t>
            </a:fld>
            <a:endParaRPr lang="en-US"/>
          </a:p>
        </p:txBody>
      </p:sp>
    </p:spTree>
    <p:extLst>
      <p:ext uri="{BB962C8B-B14F-4D97-AF65-F5344CB8AC3E}">
        <p14:creationId xmlns:p14="http://schemas.microsoft.com/office/powerpoint/2010/main" val="403526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6913"/>
            <a:ext cx="4651375" cy="3487737"/>
          </a:xfrm>
        </p:spPr>
      </p:sp>
      <p:sp>
        <p:nvSpPr>
          <p:cNvPr id="3" name="Notes Placeholder 2"/>
          <p:cNvSpPr>
            <a:spLocks noGrp="1"/>
          </p:cNvSpPr>
          <p:nvPr>
            <p:ph type="body" idx="1"/>
          </p:nvPr>
        </p:nvSpPr>
        <p:spPr/>
        <p:txBody>
          <a:bodyPr/>
          <a:lstStyle/>
          <a:p>
            <a:r>
              <a:rPr lang="en-US" dirty="0"/>
              <a:t>Thank you for the opportunity to discuss a little of what ACS CAN is all about. Together, ACS CAN and the </a:t>
            </a:r>
            <a:r>
              <a:rPr lang="en-US" dirty="0" err="1"/>
              <a:t>CoC</a:t>
            </a:r>
            <a:r>
              <a:rPr lang="en-US" dirty="0"/>
              <a:t> are building upon their mutual interests to fight cancer. </a:t>
            </a:r>
          </a:p>
          <a:p>
            <a:endParaRPr lang="en-US" dirty="0"/>
          </a:p>
          <a:p>
            <a:r>
              <a:rPr lang="en-US" dirty="0"/>
              <a:t>A website has been launched in order to promote and support our shared goals.  The landing page links to an online “</a:t>
            </a:r>
            <a:r>
              <a:rPr lang="en-US" dirty="0" err="1"/>
              <a:t>CoC</a:t>
            </a:r>
            <a:r>
              <a:rPr lang="en-US" dirty="0"/>
              <a:t> specific” resource center which includes the tools necessary to learn more about ACS CAN and recruit more members to join this growing grassroots movement.</a:t>
            </a:r>
          </a:p>
          <a:p>
            <a:endParaRPr lang="en-US" dirty="0"/>
          </a:p>
          <a:p>
            <a:r>
              <a:rPr lang="en-US" dirty="0" smtClean="0"/>
              <a:t>Please </a:t>
            </a:r>
            <a:r>
              <a:rPr lang="en-US" dirty="0"/>
              <a:t>feel free to visit www.acscan.org/coc to stay up to date on current issues, learn more about our partnership and take action in the fight against cancer.</a:t>
            </a:r>
          </a:p>
          <a:p>
            <a:endParaRPr lang="en-US" dirty="0"/>
          </a:p>
          <a:p>
            <a:r>
              <a:rPr lang="en-US" dirty="0"/>
              <a:t>We look forward to growing this partnership in the years to come. </a:t>
            </a:r>
          </a:p>
          <a:p>
            <a:pPr>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F4F667C7-CCFC-4C4A-81C8-81A1EB06327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6400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300790" y="4415791"/>
            <a:ext cx="5871411" cy="4583831"/>
          </a:xfrm>
        </p:spPr>
        <p:txBody>
          <a:bodyPr/>
          <a:lstStyle/>
          <a:p>
            <a:pPr marL="171450" lvl="0" indent="-171450">
              <a:buFont typeface="Arial" pitchFamily="34" charset="0"/>
              <a:buChar char="•"/>
            </a:pPr>
            <a:endParaRPr lang="en-US" sz="2000" baseline="0" dirty="0" smtClean="0"/>
          </a:p>
        </p:txBody>
      </p:sp>
      <p:sp>
        <p:nvSpPr>
          <p:cNvPr id="4" name="Slide Number Placeholder 3"/>
          <p:cNvSpPr>
            <a:spLocks noGrp="1"/>
          </p:cNvSpPr>
          <p:nvPr>
            <p:ph type="sldNum" sz="quarter" idx="10"/>
          </p:nvPr>
        </p:nvSpPr>
        <p:spPr/>
        <p:txBody>
          <a:bodyPr/>
          <a:lstStyle/>
          <a:p>
            <a:fld id="{8BD87A77-6036-43CD-9C26-9BE28A0E808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9564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22722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58188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407453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430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43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26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5520"/>
            <a:ext cx="7772400" cy="1470025"/>
          </a:xfrm>
        </p:spPr>
        <p:txBody>
          <a:bodyPr>
            <a:normAutofit/>
          </a:bodyPr>
          <a:lstStyle>
            <a:lvl1pPr>
              <a:defRPr sz="4000" b="1" i="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36527"/>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08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6338" y="274639"/>
            <a:ext cx="7310463" cy="1143000"/>
          </a:xfrm>
        </p:spPr>
        <p:txBody>
          <a:bodyPr>
            <a:normAutofit/>
          </a:bodyPr>
          <a:lstStyle>
            <a:lvl1pPr algn="l">
              <a:defRPr sz="40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6336" y="1600201"/>
            <a:ext cx="7310464"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16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6338" y="274639"/>
            <a:ext cx="7310463" cy="1143000"/>
          </a:xfrm>
        </p:spPr>
        <p:txBody>
          <a:bodyPr>
            <a:normAutofit/>
          </a:bodyPr>
          <a:lstStyle>
            <a:lvl1pPr algn="l">
              <a:defRPr sz="40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6336" y="1600201"/>
            <a:ext cx="7310464"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369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229599" cy="1143000"/>
          </a:xfrm>
        </p:spPr>
        <p:txBody>
          <a:bodyPr>
            <a:normAutofit/>
          </a:bodyPr>
          <a:lstStyle>
            <a:lvl1pPr algn="ctr">
              <a:defRPr sz="40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7558" y="1600201"/>
            <a:ext cx="7313870" cy="389883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440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503692"/>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503692"/>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6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169543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58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userDrawn="1"/>
        </p:nvSpPr>
        <p:spPr>
          <a:xfrm>
            <a:off x="470500" y="6017686"/>
            <a:ext cx="4640983" cy="261610"/>
          </a:xfrm>
          <a:prstGeom prst="rect">
            <a:avLst/>
          </a:prstGeom>
          <a:noFill/>
        </p:spPr>
        <p:txBody>
          <a:bodyPr wrap="square" rtlCol="0">
            <a:spAutoFit/>
          </a:bodyPr>
          <a:lstStyle/>
          <a:p>
            <a:r>
              <a:rPr lang="en-US" sz="1100" dirty="0" smtClean="0">
                <a:solidFill>
                  <a:prstClr val="black">
                    <a:lumMod val="50000"/>
                    <a:lumOff val="50000"/>
                  </a:prstClr>
                </a:solidFill>
              </a:rPr>
              <a:t>©2013 American Cancer Society, Inc. No.0056.27</a:t>
            </a:r>
            <a:endParaRPr lang="en-US" sz="1100" dirty="0">
              <a:solidFill>
                <a:prstClr val="black">
                  <a:lumMod val="50000"/>
                  <a:lumOff val="50000"/>
                </a:prstClr>
              </a:solidFill>
            </a:endParaRPr>
          </a:p>
        </p:txBody>
      </p:sp>
    </p:spTree>
    <p:extLst>
      <p:ext uri="{BB962C8B-B14F-4D97-AF65-F5344CB8AC3E}">
        <p14:creationId xmlns:p14="http://schemas.microsoft.com/office/powerpoint/2010/main" val="274605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userDrawn="1"/>
        </p:nvSpPr>
        <p:spPr>
          <a:xfrm>
            <a:off x="470500" y="6017686"/>
            <a:ext cx="4640983" cy="261610"/>
          </a:xfrm>
          <a:prstGeom prst="rect">
            <a:avLst/>
          </a:prstGeom>
          <a:noFill/>
        </p:spPr>
        <p:txBody>
          <a:bodyPr wrap="square" rtlCol="0">
            <a:spAutoFit/>
          </a:bodyPr>
          <a:lstStyle/>
          <a:p>
            <a:r>
              <a:rPr lang="en-US" sz="1100" dirty="0" smtClean="0">
                <a:solidFill>
                  <a:prstClr val="black">
                    <a:lumMod val="50000"/>
                    <a:lumOff val="50000"/>
                  </a:prstClr>
                </a:solidFill>
              </a:rPr>
              <a:t>©2013 American Cancer Society, Inc. No.0059.55</a:t>
            </a:r>
            <a:endParaRPr lang="en-US" sz="1100" dirty="0">
              <a:solidFill>
                <a:prstClr val="black">
                  <a:lumMod val="50000"/>
                  <a:lumOff val="50000"/>
                </a:prstClr>
              </a:solidFill>
            </a:endParaRPr>
          </a:p>
        </p:txBody>
      </p:sp>
    </p:spTree>
    <p:extLst>
      <p:ext uri="{BB962C8B-B14F-4D97-AF65-F5344CB8AC3E}">
        <p14:creationId xmlns:p14="http://schemas.microsoft.com/office/powerpoint/2010/main" val="3105250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2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042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154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37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836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98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398C68-D009-914A-945E-6CDC19B9C2D4}"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1228860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259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17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82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398C68-D009-914A-945E-6CDC19B9C2D4}"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358797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398C68-D009-914A-945E-6CDC19B9C2D4}" type="datetimeFigureOut">
              <a:rPr lang="en-US" smtClean="0"/>
              <a:t>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66686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398C68-D009-914A-945E-6CDC19B9C2D4}" type="datetimeFigureOut">
              <a:rPr lang="en-US" smtClean="0"/>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19822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98C68-D009-914A-945E-6CDC19B9C2D4}" type="datetimeFigureOut">
              <a:rPr lang="en-US" smtClean="0"/>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56550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98C68-D009-914A-945E-6CDC19B9C2D4}"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288264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98C68-D009-914A-945E-6CDC19B9C2D4}"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F074C-1C0D-7145-BF0E-D34D62A6963A}" type="slidenum">
              <a:rPr lang="en-US" smtClean="0"/>
              <a:t>‹#›</a:t>
            </a:fld>
            <a:endParaRPr lang="en-US"/>
          </a:p>
        </p:txBody>
      </p:sp>
    </p:spTree>
    <p:extLst>
      <p:ext uri="{BB962C8B-B14F-4D97-AF65-F5344CB8AC3E}">
        <p14:creationId xmlns:p14="http://schemas.microsoft.com/office/powerpoint/2010/main" val="234601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8C68-D009-914A-945E-6CDC19B9C2D4}" type="datetimeFigureOut">
              <a:rPr lang="en-US" smtClean="0"/>
              <a:t>2/9/2014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F074C-1C0D-7145-BF0E-D34D62A6963A}" type="slidenum">
              <a:rPr lang="en-US" smtClean="0"/>
              <a:t>‹#›</a:t>
            </a:fld>
            <a:endParaRPr lang="en-US"/>
          </a:p>
        </p:txBody>
      </p:sp>
    </p:spTree>
    <p:extLst>
      <p:ext uri="{BB962C8B-B14F-4D97-AF65-F5344CB8AC3E}">
        <p14:creationId xmlns:p14="http://schemas.microsoft.com/office/powerpoint/2010/main" val="3749395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395547"/>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395547"/>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E49E8-8C32-E94F-89AD-C4A046BC8CB1}" type="datetimeFigureOut">
              <a:rPr lang="en-US" smtClean="0">
                <a:solidFill>
                  <a:prstClr val="black">
                    <a:tint val="75000"/>
                  </a:prstClr>
                </a:solidFill>
              </a:rPr>
              <a:pPr/>
              <a:t>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27BD7-DE38-AA45-8A1A-2C4BA890C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9406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8C68-D009-914A-945E-6CDC19B9C2D4}" type="datetimeFigureOut">
              <a:rPr lang="en-US" smtClean="0">
                <a:solidFill>
                  <a:prstClr val="black">
                    <a:tint val="75000"/>
                  </a:prstClr>
                </a:solidFill>
              </a:rPr>
              <a:pPr/>
              <a:t>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F074C-1C0D-7145-BF0E-D34D62A69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579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9047" y="1031946"/>
            <a:ext cx="7993930" cy="954107"/>
          </a:xfrm>
          <a:prstGeom prst="rect">
            <a:avLst/>
          </a:prstGeom>
        </p:spPr>
        <p:txBody>
          <a:bodyPr wrap="square">
            <a:spAutoFit/>
          </a:bodyPr>
          <a:lstStyle/>
          <a:p>
            <a:pPr algn="ctr"/>
            <a:r>
              <a:rPr lang="en-US" sz="2800" b="1" dirty="0" smtClean="0">
                <a:solidFill>
                  <a:schemeClr val="bg1"/>
                </a:solidFill>
              </a:rPr>
              <a:t>ACS </a:t>
            </a:r>
            <a:r>
              <a:rPr lang="en-US" sz="2800" b="1" dirty="0">
                <a:solidFill>
                  <a:schemeClr val="bg1"/>
                </a:solidFill>
              </a:rPr>
              <a:t>CAN and the </a:t>
            </a:r>
            <a:r>
              <a:rPr lang="en-US" sz="2800" b="1" dirty="0" smtClean="0">
                <a:solidFill>
                  <a:schemeClr val="bg1"/>
                </a:solidFill>
              </a:rPr>
              <a:t>Commission on Cancer: </a:t>
            </a:r>
            <a:r>
              <a:rPr lang="en-US" sz="2800" b="1" dirty="0">
                <a:solidFill>
                  <a:schemeClr val="bg1"/>
                </a:solidFill>
              </a:rPr>
              <a:t/>
            </a:r>
            <a:br>
              <a:rPr lang="en-US" sz="2800" b="1" dirty="0">
                <a:solidFill>
                  <a:schemeClr val="bg1"/>
                </a:solidFill>
              </a:rPr>
            </a:br>
            <a:r>
              <a:rPr lang="en-US" sz="2800" b="1" dirty="0">
                <a:solidFill>
                  <a:schemeClr val="bg1"/>
                </a:solidFill>
              </a:rPr>
              <a:t>Making a </a:t>
            </a:r>
            <a:r>
              <a:rPr lang="en-US" sz="2800" b="1" dirty="0" smtClean="0">
                <a:solidFill>
                  <a:schemeClr val="bg1"/>
                </a:solidFill>
              </a:rPr>
              <a:t>Difference </a:t>
            </a:r>
            <a:endParaRPr lang="en-US" sz="2800" dirty="0">
              <a:solidFill>
                <a:schemeClr val="bg1"/>
              </a:solidFill>
            </a:endParaRPr>
          </a:p>
        </p:txBody>
      </p:sp>
      <p:sp>
        <p:nvSpPr>
          <p:cNvPr id="3" name="Rectangle 3"/>
          <p:cNvSpPr txBox="1">
            <a:spLocks noChangeArrowheads="1"/>
          </p:cNvSpPr>
          <p:nvPr/>
        </p:nvSpPr>
        <p:spPr>
          <a:xfrm>
            <a:off x="1206632" y="3638551"/>
            <a:ext cx="6759444"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endParaRPr lang="en-US" sz="2200" dirty="0">
              <a:latin typeface="Calibr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684" y="3690568"/>
            <a:ext cx="2056860" cy="1654629"/>
          </a:xfrm>
          <a:prstGeom prst="rect">
            <a:avLst/>
          </a:prstGeom>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8" y="3722777"/>
            <a:ext cx="35052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961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a:t>
            </a:r>
            <a:r>
              <a:rPr lang="en-US" b="1" dirty="0" err="1">
                <a:solidFill>
                  <a:srgbClr val="C00000"/>
                </a:solidFill>
              </a:rPr>
              <a:t>CoC</a:t>
            </a:r>
            <a:r>
              <a:rPr lang="en-US" b="1" dirty="0">
                <a:solidFill>
                  <a:srgbClr val="C00000"/>
                </a:solidFill>
              </a:rPr>
              <a:t> and ACS CAN </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Font typeface="Times" pitchFamily="18" charset="0"/>
              <a:buNone/>
            </a:pPr>
            <a:r>
              <a:rPr lang="en-US" dirty="0">
                <a:solidFill>
                  <a:schemeClr val="tx1"/>
                </a:solidFill>
              </a:rPr>
              <a:t>The </a:t>
            </a:r>
            <a:r>
              <a:rPr lang="en-US" sz="4800" b="1" dirty="0" err="1">
                <a:solidFill>
                  <a:schemeClr val="tx1"/>
                </a:solidFill>
              </a:rPr>
              <a:t>CoC’s</a:t>
            </a:r>
            <a:r>
              <a:rPr lang="en-US" dirty="0">
                <a:solidFill>
                  <a:schemeClr val="tx1"/>
                </a:solidFill>
              </a:rPr>
              <a:t> advocacy objective is to work </a:t>
            </a:r>
            <a:r>
              <a:rPr lang="en-US" dirty="0" smtClean="0">
                <a:solidFill>
                  <a:schemeClr val="tx1"/>
                </a:solidFill>
              </a:rPr>
              <a:t>with the </a:t>
            </a:r>
            <a:r>
              <a:rPr lang="en-US" dirty="0">
                <a:solidFill>
                  <a:schemeClr val="tx1"/>
                </a:solidFill>
              </a:rPr>
              <a:t>American Cancer Society Cancer Action Network (ACS CAN) in the area of legislative and regulatory </a:t>
            </a:r>
            <a:r>
              <a:rPr lang="en-US" dirty="0" smtClean="0">
                <a:solidFill>
                  <a:schemeClr val="tx1"/>
                </a:solidFill>
              </a:rPr>
              <a:t>advocacy. </a:t>
            </a:r>
          </a:p>
          <a:p>
            <a:pPr>
              <a:buFont typeface="Times" pitchFamily="18" charset="0"/>
              <a:buNone/>
            </a:pPr>
            <a:endParaRPr lang="en-US" dirty="0">
              <a:solidFill>
                <a:schemeClr val="tx1"/>
              </a:solidFill>
            </a:endParaRPr>
          </a:p>
          <a:p>
            <a:pPr>
              <a:buFont typeface="Times" pitchFamily="18" charset="0"/>
              <a:buNone/>
            </a:pPr>
            <a:r>
              <a:rPr lang="en-US" sz="4800" b="1" dirty="0" smtClean="0">
                <a:solidFill>
                  <a:schemeClr val="tx1"/>
                </a:solidFill>
              </a:rPr>
              <a:t>ACS </a:t>
            </a:r>
            <a:r>
              <a:rPr lang="en-US" sz="4800" b="1" dirty="0">
                <a:solidFill>
                  <a:schemeClr val="tx1"/>
                </a:solidFill>
              </a:rPr>
              <a:t>CAN </a:t>
            </a:r>
            <a:r>
              <a:rPr lang="en-US" dirty="0">
                <a:solidFill>
                  <a:schemeClr val="tx1"/>
                </a:solidFill>
              </a:rPr>
              <a:t>is a grassroots member organization that gives cancer advocates the opportunity to shape legislative agendas to ensure that they include important cancer issues.</a:t>
            </a:r>
          </a:p>
          <a:p>
            <a:endParaRPr lang="en-US" dirty="0"/>
          </a:p>
        </p:txBody>
      </p:sp>
    </p:spTree>
    <p:extLst>
      <p:ext uri="{BB962C8B-B14F-4D97-AF65-F5344CB8AC3E}">
        <p14:creationId xmlns:p14="http://schemas.microsoft.com/office/powerpoint/2010/main" val="3694184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185" y="5296579"/>
            <a:ext cx="991673" cy="829591"/>
          </a:xfrm>
          <a:prstGeom prst="rect">
            <a:avLst/>
          </a:prstGeom>
          <a:noFill/>
        </p:spPr>
      </p:pic>
      <p:sp>
        <p:nvSpPr>
          <p:cNvPr id="2" name="Title 1"/>
          <p:cNvSpPr>
            <a:spLocks noGrp="1"/>
          </p:cNvSpPr>
          <p:nvPr>
            <p:ph type="title"/>
          </p:nvPr>
        </p:nvSpPr>
        <p:spPr>
          <a:xfrm>
            <a:off x="457200" y="125357"/>
            <a:ext cx="8229600" cy="1143000"/>
          </a:xfrm>
        </p:spPr>
        <p:txBody>
          <a:bodyPr/>
          <a:lstStyle/>
          <a:p>
            <a:r>
              <a:rPr lang="en-US" dirty="0">
                <a:ea typeface="ＭＳ Ｐゴシック" pitchFamily="34" charset="-128"/>
              </a:rPr>
              <a:t>ACS CAN</a:t>
            </a:r>
            <a:endParaRPr lang="en-US" dirty="0"/>
          </a:p>
        </p:txBody>
      </p:sp>
      <p:sp>
        <p:nvSpPr>
          <p:cNvPr id="3" name="Content Placeholder 2"/>
          <p:cNvSpPr>
            <a:spLocks noGrp="1"/>
          </p:cNvSpPr>
          <p:nvPr>
            <p:ph idx="1"/>
          </p:nvPr>
        </p:nvSpPr>
        <p:spPr>
          <a:xfrm>
            <a:off x="457200" y="1109835"/>
            <a:ext cx="8229600" cy="4838276"/>
          </a:xfrm>
        </p:spPr>
        <p:txBody>
          <a:bodyPr>
            <a:noAutofit/>
          </a:bodyPr>
          <a:lstStyle/>
          <a:p>
            <a:r>
              <a:rPr lang="en-US" sz="2400" dirty="0">
                <a:ea typeface="ＭＳ Ｐゴシック" pitchFamily="34" charset="-128"/>
              </a:rPr>
              <a:t>Leading patient advocacy organization dedicated to </a:t>
            </a:r>
            <a:r>
              <a:rPr lang="en-US" sz="2400" dirty="0" smtClean="0">
                <a:ea typeface="ＭＳ Ｐゴシック" pitchFamily="34" charset="-128"/>
              </a:rPr>
              <a:t>promulgating laws </a:t>
            </a:r>
            <a:r>
              <a:rPr lang="en-US" sz="2400" dirty="0" smtClean="0">
                <a:ea typeface="ＭＳ Ｐゴシック" pitchFamily="34" charset="-128"/>
              </a:rPr>
              <a:t>and regulations </a:t>
            </a:r>
            <a:r>
              <a:rPr lang="en-US" sz="2400" dirty="0" smtClean="0">
                <a:ea typeface="ＭＳ Ｐゴシック" pitchFamily="34" charset="-128"/>
              </a:rPr>
              <a:t>that </a:t>
            </a:r>
            <a:r>
              <a:rPr lang="en-US" sz="2400" dirty="0">
                <a:ea typeface="ＭＳ Ｐゴシック" pitchFamily="34" charset="-128"/>
              </a:rPr>
              <a:t>help fight cancer</a:t>
            </a:r>
          </a:p>
          <a:p>
            <a:endParaRPr lang="en-US" sz="1050" dirty="0">
              <a:ea typeface="ＭＳ Ｐゴシック" pitchFamily="34" charset="-128"/>
            </a:endParaRPr>
          </a:p>
          <a:p>
            <a:r>
              <a:rPr lang="en-US" sz="2400" dirty="0">
                <a:ea typeface="ＭＳ Ｐゴシック" pitchFamily="34" charset="-128"/>
              </a:rPr>
              <a:t>Founded in 2001 </a:t>
            </a:r>
          </a:p>
          <a:p>
            <a:endParaRPr lang="en-US" sz="1050" dirty="0">
              <a:ea typeface="ＭＳ Ｐゴシック" pitchFamily="34" charset="-128"/>
            </a:endParaRPr>
          </a:p>
          <a:p>
            <a:r>
              <a:rPr lang="en-US" sz="2400" dirty="0">
                <a:ea typeface="ＭＳ Ｐゴシック" pitchFamily="34" charset="-128"/>
              </a:rPr>
              <a:t>Conducts federal advocacy campaigns nationwide and leads state and local advocacy </a:t>
            </a:r>
            <a:r>
              <a:rPr lang="en-US" sz="2400" dirty="0" smtClean="0">
                <a:ea typeface="ＭＳ Ｐゴシック" pitchFamily="34" charset="-128"/>
              </a:rPr>
              <a:t>campaigns</a:t>
            </a:r>
          </a:p>
          <a:p>
            <a:pPr marL="0" indent="0">
              <a:buNone/>
            </a:pPr>
            <a:endParaRPr lang="en-US" sz="1050" dirty="0">
              <a:ea typeface="ＭＳ Ｐゴシック" pitchFamily="34" charset="-128"/>
            </a:endParaRPr>
          </a:p>
          <a:p>
            <a:r>
              <a:rPr lang="en-US" sz="2400" dirty="0" smtClean="0">
                <a:ea typeface="ＭＳ Ｐゴシック" pitchFamily="34" charset="-128"/>
              </a:rPr>
              <a:t>Approximately 1 </a:t>
            </a:r>
            <a:r>
              <a:rPr lang="en-US" sz="2400" dirty="0">
                <a:ea typeface="ＭＳ Ｐゴシック" pitchFamily="34" charset="-128"/>
              </a:rPr>
              <a:t>million grassroots volunteers o</a:t>
            </a:r>
            <a:r>
              <a:rPr lang="en-US" sz="2400" dirty="0" smtClean="0">
                <a:ea typeface="ＭＳ Ｐゴシック" pitchFamily="34" charset="-128"/>
              </a:rPr>
              <a:t>rganized </a:t>
            </a:r>
            <a:r>
              <a:rPr lang="en-US" sz="2400" dirty="0">
                <a:ea typeface="ＭＳ Ｐゴシック" pitchFamily="34" charset="-128"/>
              </a:rPr>
              <a:t>in all 435 Congressional Districts, 50 states &amp; District of Columbia</a:t>
            </a:r>
          </a:p>
          <a:p>
            <a:endParaRPr lang="en-US" sz="1050" dirty="0" smtClean="0">
              <a:ea typeface="ＭＳ Ｐゴシック" pitchFamily="34" charset="-128"/>
            </a:endParaRPr>
          </a:p>
          <a:p>
            <a:r>
              <a:rPr lang="en-US" sz="2400" dirty="0" smtClean="0">
                <a:ea typeface="ＭＳ Ｐゴシック" pitchFamily="34" charset="-128"/>
              </a:rPr>
              <a:t>Expert capacity in grassroots mobilization, direct lobbying, policy development, and media advocacy. </a:t>
            </a:r>
            <a:endParaRPr lang="en-US" sz="2400" dirty="0">
              <a:ea typeface="ＭＳ Ｐゴシック" pitchFamily="34" charset="-128"/>
            </a:endParaRPr>
          </a:p>
          <a:p>
            <a:endParaRPr lang="en-US" sz="2400" dirty="0"/>
          </a:p>
        </p:txBody>
      </p:sp>
    </p:spTree>
    <p:extLst>
      <p:ext uri="{BB962C8B-B14F-4D97-AF65-F5344CB8AC3E}">
        <p14:creationId xmlns:p14="http://schemas.microsoft.com/office/powerpoint/2010/main" val="1734897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1168040089"/>
              </p:ext>
            </p:extLst>
          </p:nvPr>
        </p:nvGraphicFramePr>
        <p:xfrm>
          <a:off x="116118" y="644743"/>
          <a:ext cx="8919411" cy="6063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p:cNvSpPr>
            <a:spLocks noGrp="1"/>
          </p:cNvSpPr>
          <p:nvPr>
            <p:ph type="title"/>
          </p:nvPr>
        </p:nvSpPr>
        <p:spPr>
          <a:xfrm>
            <a:off x="457209" y="-206160"/>
            <a:ext cx="8578325" cy="1143000"/>
          </a:xfrm>
        </p:spPr>
        <p:txBody>
          <a:bodyPr>
            <a:normAutofit fontScale="90000"/>
          </a:bodyPr>
          <a:lstStyle/>
          <a:p>
            <a:pPr algn="l"/>
            <a:r>
              <a:rPr lang="en-US" dirty="0" smtClean="0"/>
              <a:t/>
            </a:r>
            <a:br>
              <a:rPr lang="en-US" dirty="0" smtClean="0"/>
            </a:br>
            <a:r>
              <a:rPr lang="en-US" dirty="0" smtClean="0"/>
              <a:t>Moving the Mission: ACS CAN Priorities </a:t>
            </a:r>
            <a:endParaRPr lang="en-US" sz="4900" dirty="0"/>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2185" y="5296579"/>
            <a:ext cx="991673" cy="829591"/>
          </a:xfrm>
          <a:prstGeom prst="rect">
            <a:avLst/>
          </a:prstGeom>
          <a:noFill/>
        </p:spPr>
      </p:pic>
    </p:spTree>
    <p:extLst>
      <p:ext uri="{BB962C8B-B14F-4D97-AF65-F5344CB8AC3E}">
        <p14:creationId xmlns:p14="http://schemas.microsoft.com/office/powerpoint/2010/main" val="173489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C00000"/>
                </a:solidFill>
              </a:rPr>
              <a:t>ACS CAN and </a:t>
            </a:r>
            <a:r>
              <a:rPr lang="en-US" dirty="0" err="1" smtClean="0">
                <a:solidFill>
                  <a:srgbClr val="C00000"/>
                </a:solidFill>
              </a:rPr>
              <a:t>CoC</a:t>
            </a:r>
            <a:r>
              <a:rPr lang="en-US" dirty="0" smtClean="0">
                <a:solidFill>
                  <a:srgbClr val="C00000"/>
                </a:solidFill>
              </a:rPr>
              <a:t> Members</a:t>
            </a:r>
            <a:endParaRPr lang="en-US" dirty="0">
              <a:solidFill>
                <a:srgbClr val="C00000"/>
              </a:solidFill>
            </a:endParaRPr>
          </a:p>
        </p:txBody>
      </p:sp>
      <p:sp>
        <p:nvSpPr>
          <p:cNvPr id="4" name="Content Placeholder 3"/>
          <p:cNvSpPr>
            <a:spLocks noGrp="1"/>
          </p:cNvSpPr>
          <p:nvPr>
            <p:ph idx="1"/>
          </p:nvPr>
        </p:nvSpPr>
        <p:spPr/>
        <p:txBody>
          <a:bodyPr>
            <a:normAutofit fontScale="70000" lnSpcReduction="20000"/>
          </a:bodyPr>
          <a:lstStyle/>
          <a:p>
            <a:pPr>
              <a:lnSpc>
                <a:spcPct val="90000"/>
              </a:lnSpc>
              <a:buFont typeface="Times" pitchFamily="18" charset="0"/>
              <a:buNone/>
            </a:pPr>
            <a:r>
              <a:rPr lang="en-US" dirty="0"/>
              <a:t>Advocacy and public policy affect almost everything we do in oncology.”</a:t>
            </a:r>
          </a:p>
          <a:p>
            <a:pPr>
              <a:lnSpc>
                <a:spcPct val="90000"/>
              </a:lnSpc>
              <a:buFont typeface="Times" pitchFamily="18" charset="0"/>
              <a:buNone/>
            </a:pPr>
            <a:r>
              <a:rPr lang="en-US" dirty="0"/>
              <a:t> 				 - Lewis </a:t>
            </a:r>
            <a:r>
              <a:rPr lang="en-US" dirty="0" err="1"/>
              <a:t>Foxhall</a:t>
            </a:r>
            <a:r>
              <a:rPr lang="en-US" dirty="0"/>
              <a:t>, MD</a:t>
            </a:r>
          </a:p>
          <a:p>
            <a:pPr>
              <a:lnSpc>
                <a:spcPct val="90000"/>
              </a:lnSpc>
              <a:buFont typeface="Times" pitchFamily="18" charset="0"/>
              <a:buNone/>
            </a:pPr>
            <a:r>
              <a:rPr lang="en-US" dirty="0"/>
              <a:t>					Houston, TX</a:t>
            </a:r>
          </a:p>
          <a:p>
            <a:pPr>
              <a:lnSpc>
                <a:spcPct val="90000"/>
              </a:lnSpc>
              <a:buFont typeface="Times" pitchFamily="18" charset="0"/>
              <a:buNone/>
            </a:pPr>
            <a:endParaRPr lang="en-US" dirty="0"/>
          </a:p>
          <a:p>
            <a:pPr>
              <a:lnSpc>
                <a:spcPct val="90000"/>
              </a:lnSpc>
              <a:buFont typeface="Times" pitchFamily="18" charset="0"/>
              <a:buNone/>
            </a:pPr>
            <a:r>
              <a:rPr lang="en-US" dirty="0"/>
              <a:t>“By joining ACS CAN, I always know when legislation related to cancer screening is being debated.”</a:t>
            </a:r>
          </a:p>
          <a:p>
            <a:pPr>
              <a:lnSpc>
                <a:spcPct val="90000"/>
              </a:lnSpc>
              <a:buFont typeface="Times" pitchFamily="18" charset="0"/>
              <a:buNone/>
            </a:pPr>
            <a:r>
              <a:rPr lang="en-US" dirty="0"/>
              <a:t>				 - Alan Thorson, MD</a:t>
            </a:r>
          </a:p>
          <a:p>
            <a:pPr>
              <a:lnSpc>
                <a:spcPct val="90000"/>
              </a:lnSpc>
              <a:buFont typeface="Times" pitchFamily="18" charset="0"/>
              <a:buNone/>
            </a:pPr>
            <a:r>
              <a:rPr lang="en-US" dirty="0"/>
              <a:t>					Omaha, NE</a:t>
            </a:r>
          </a:p>
          <a:p>
            <a:pPr>
              <a:lnSpc>
                <a:spcPct val="90000"/>
              </a:lnSpc>
              <a:buFont typeface="Times" pitchFamily="18" charset="0"/>
              <a:buNone/>
            </a:pPr>
            <a:endParaRPr lang="en-US" dirty="0"/>
          </a:p>
          <a:p>
            <a:pPr>
              <a:lnSpc>
                <a:spcPct val="90000"/>
              </a:lnSpc>
              <a:buFont typeface="Times" pitchFamily="18" charset="0"/>
              <a:buNone/>
            </a:pPr>
            <a:r>
              <a:rPr lang="en-US" dirty="0"/>
              <a:t>“ As a surgeon, I’ve found membership in ACS CAN has helped me stay updated on policy issues that affect my practice and my patients… issues that I want to voice my opinion about.”</a:t>
            </a:r>
          </a:p>
          <a:p>
            <a:pPr>
              <a:lnSpc>
                <a:spcPct val="90000"/>
              </a:lnSpc>
              <a:buFont typeface="Times" pitchFamily="18" charset="0"/>
              <a:buNone/>
            </a:pPr>
            <a:r>
              <a:rPr lang="en-US" dirty="0"/>
              <a:t>				 - A. Marilyn Leitch, MD </a:t>
            </a:r>
          </a:p>
          <a:p>
            <a:pPr>
              <a:lnSpc>
                <a:spcPct val="90000"/>
              </a:lnSpc>
              <a:buFont typeface="Times" pitchFamily="18" charset="0"/>
              <a:buNone/>
            </a:pPr>
            <a:r>
              <a:rPr lang="en-US" dirty="0"/>
              <a:t>					Dallas, TX</a:t>
            </a:r>
          </a:p>
          <a:p>
            <a:endParaRPr lang="en-US" dirty="0"/>
          </a:p>
        </p:txBody>
      </p:sp>
    </p:spTree>
    <p:extLst>
      <p:ext uri="{BB962C8B-B14F-4D97-AF65-F5344CB8AC3E}">
        <p14:creationId xmlns:p14="http://schemas.microsoft.com/office/powerpoint/2010/main" val="553110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You are the ACS CAN Movement</a:t>
            </a:r>
            <a:endParaRPr lang="en-US" b="1" dirty="0"/>
          </a:p>
        </p:txBody>
      </p:sp>
      <p:sp>
        <p:nvSpPr>
          <p:cNvPr id="4" name="Content Placeholder 3"/>
          <p:cNvSpPr>
            <a:spLocks noGrp="1"/>
          </p:cNvSpPr>
          <p:nvPr>
            <p:ph idx="1"/>
          </p:nvPr>
        </p:nvSpPr>
        <p:spPr/>
        <p:txBody>
          <a:bodyPr>
            <a:normAutofit fontScale="92500"/>
          </a:bodyPr>
          <a:lstStyle/>
          <a:p>
            <a:pPr>
              <a:lnSpc>
                <a:spcPct val="80000"/>
              </a:lnSpc>
              <a:buFont typeface="Times" pitchFamily="18" charset="0"/>
              <a:buNone/>
            </a:pPr>
            <a:r>
              <a:rPr lang="en-US" dirty="0">
                <a:solidFill>
                  <a:srgbClr val="CC0000"/>
                </a:solidFill>
                <a:latin typeface="FrutigerBold" pitchFamily="2" charset="0"/>
              </a:rPr>
              <a:t>Your contribution to ACS CAN helps us: </a:t>
            </a:r>
          </a:p>
          <a:p>
            <a:pPr>
              <a:lnSpc>
                <a:spcPct val="80000"/>
              </a:lnSpc>
            </a:pPr>
            <a:endParaRPr lang="en-US" dirty="0"/>
          </a:p>
          <a:p>
            <a:pPr>
              <a:lnSpc>
                <a:spcPct val="80000"/>
              </a:lnSpc>
            </a:pPr>
            <a:r>
              <a:rPr lang="en-US" dirty="0"/>
              <a:t>Organize legislative campaigns and engage in </a:t>
            </a:r>
            <a:r>
              <a:rPr lang="en-US" dirty="0" smtClean="0"/>
              <a:t>lobbying </a:t>
            </a:r>
            <a:r>
              <a:rPr lang="en-US" dirty="0"/>
              <a:t>to pass key cancer-related </a:t>
            </a:r>
            <a:r>
              <a:rPr lang="en-US" dirty="0" smtClean="0"/>
              <a:t>bill at the federal, state and local level</a:t>
            </a:r>
            <a:endParaRPr lang="en-US" dirty="0"/>
          </a:p>
          <a:p>
            <a:pPr>
              <a:lnSpc>
                <a:spcPct val="80000"/>
              </a:lnSpc>
            </a:pPr>
            <a:endParaRPr lang="en-US" sz="2400" dirty="0"/>
          </a:p>
          <a:p>
            <a:pPr>
              <a:lnSpc>
                <a:spcPct val="80000"/>
              </a:lnSpc>
            </a:pPr>
            <a:r>
              <a:rPr lang="en-US" dirty="0"/>
              <a:t>Lots of public advertising and work in the press—getting attention for our lobbying efforts</a:t>
            </a:r>
          </a:p>
          <a:p>
            <a:pPr>
              <a:lnSpc>
                <a:spcPct val="80000"/>
              </a:lnSpc>
            </a:pPr>
            <a:endParaRPr lang="en-US" sz="2400" dirty="0"/>
          </a:p>
          <a:p>
            <a:pPr>
              <a:lnSpc>
                <a:spcPct val="80000"/>
              </a:lnSpc>
            </a:pPr>
            <a:r>
              <a:rPr lang="en-US" dirty="0" smtClean="0"/>
              <a:t>Mobilize the nation to build </a:t>
            </a:r>
            <a:r>
              <a:rPr lang="en-US" dirty="0"/>
              <a:t>a huge grassroots movement</a:t>
            </a:r>
          </a:p>
          <a:p>
            <a:endParaRPr lang="en-US" dirty="0"/>
          </a:p>
        </p:txBody>
      </p:sp>
    </p:spTree>
    <p:extLst>
      <p:ext uri="{BB962C8B-B14F-4D97-AF65-F5344CB8AC3E}">
        <p14:creationId xmlns:p14="http://schemas.microsoft.com/office/powerpoint/2010/main" val="408550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 </a:t>
            </a:r>
            <a:endParaRPr lang="en-US" dirty="0"/>
          </a:p>
        </p:txBody>
      </p:sp>
      <p:pic>
        <p:nvPicPr>
          <p:cNvPr id="4" name="Picture 7" descr="screen sho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09485" y="1001486"/>
            <a:ext cx="6952343" cy="5747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6229" y="274639"/>
            <a:ext cx="6560457" cy="461665"/>
          </a:xfrm>
          <a:prstGeom prst="rect">
            <a:avLst/>
          </a:prstGeom>
        </p:spPr>
        <p:txBody>
          <a:bodyPr wrap="square">
            <a:spAutoFit/>
          </a:bodyPr>
          <a:lstStyle/>
          <a:p>
            <a:r>
              <a:rPr lang="en-US" sz="2400" b="1" i="1" dirty="0">
                <a:solidFill>
                  <a:schemeClr val="accent2"/>
                </a:solidFill>
                <a:latin typeface="FrutigerBold" pitchFamily="2" charset="0"/>
              </a:rPr>
              <a:t>ACS CAN &amp; the </a:t>
            </a:r>
            <a:r>
              <a:rPr lang="en-US" sz="2400" b="1" i="1" dirty="0" err="1">
                <a:solidFill>
                  <a:schemeClr val="accent2"/>
                </a:solidFill>
                <a:latin typeface="FrutigerBold" pitchFamily="2" charset="0"/>
              </a:rPr>
              <a:t>CoC</a:t>
            </a:r>
            <a:r>
              <a:rPr lang="en-US" sz="2400" b="1" i="1" dirty="0">
                <a:solidFill>
                  <a:schemeClr val="accent2"/>
                </a:solidFill>
                <a:latin typeface="FrutigerBold" pitchFamily="2" charset="0"/>
              </a:rPr>
              <a:t>: Partners in Advocacy</a:t>
            </a:r>
            <a:endParaRPr lang="en-US" sz="2400" dirty="0"/>
          </a:p>
        </p:txBody>
      </p:sp>
    </p:spTree>
    <p:extLst>
      <p:ext uri="{BB962C8B-B14F-4D97-AF65-F5344CB8AC3E}">
        <p14:creationId xmlns:p14="http://schemas.microsoft.com/office/powerpoint/2010/main" val="1485412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9047" y="1031946"/>
            <a:ext cx="7993930" cy="1015663"/>
          </a:xfrm>
          <a:prstGeom prst="rect">
            <a:avLst/>
          </a:prstGeom>
        </p:spPr>
        <p:txBody>
          <a:bodyPr wrap="square">
            <a:spAutoFit/>
          </a:bodyPr>
          <a:lstStyle/>
          <a:p>
            <a:pPr algn="ctr"/>
            <a:r>
              <a:rPr lang="en-US" sz="6000" dirty="0" smtClean="0">
                <a:solidFill>
                  <a:prstClr val="white"/>
                </a:solidFill>
              </a:rPr>
              <a:t>Thank you!</a:t>
            </a:r>
            <a:endParaRPr lang="en-US" sz="6000" dirty="0">
              <a:solidFill>
                <a:prstClr val="white"/>
              </a:solidFill>
            </a:endParaRPr>
          </a:p>
        </p:txBody>
      </p:sp>
      <p:sp>
        <p:nvSpPr>
          <p:cNvPr id="3" name="Rectangle 3"/>
          <p:cNvSpPr txBox="1">
            <a:spLocks noChangeArrowheads="1"/>
          </p:cNvSpPr>
          <p:nvPr/>
        </p:nvSpPr>
        <p:spPr>
          <a:xfrm>
            <a:off x="1206632" y="3638551"/>
            <a:ext cx="6759444"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endParaRPr lang="en-US" sz="2200"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684" y="3690568"/>
            <a:ext cx="2056860" cy="1654629"/>
          </a:xfrm>
          <a:prstGeom prst="rect">
            <a:avLst/>
          </a:prstGeom>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8" y="3722777"/>
            <a:ext cx="35052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12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1084</Words>
  <Application>Microsoft Office PowerPoint</Application>
  <PresentationFormat>On-screen Show (4:3)</PresentationFormat>
  <Paragraphs>119</Paragraphs>
  <Slides>8</Slides>
  <Notes>8</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Office Theme</vt:lpstr>
      <vt:lpstr>4_Office Theme</vt:lpstr>
      <vt:lpstr>1_Office Theme</vt:lpstr>
      <vt:lpstr>3_Office Theme</vt:lpstr>
      <vt:lpstr>5_Office Theme</vt:lpstr>
      <vt:lpstr>PowerPoint Presentation</vt:lpstr>
      <vt:lpstr>The CoC and ACS CAN </vt:lpstr>
      <vt:lpstr>ACS CAN</vt:lpstr>
      <vt:lpstr> Moving the Mission: ACS CAN Priorities </vt:lpstr>
      <vt:lpstr>ACS CAN and CoC Members</vt:lpstr>
      <vt:lpstr>You are the ACS CAN Movement</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dc:creator>
  <cp:lastModifiedBy>Pam Traxel</cp:lastModifiedBy>
  <cp:revision>105</cp:revision>
  <cp:lastPrinted>2013-03-14T21:02:45Z</cp:lastPrinted>
  <dcterms:created xsi:type="dcterms:W3CDTF">2012-10-19T20:46:54Z</dcterms:created>
  <dcterms:modified xsi:type="dcterms:W3CDTF">2014-02-09T16:32:51Z</dcterms:modified>
</cp:coreProperties>
</file>